
<file path=[Content_Types].xml><?xml version="1.0" encoding="utf-8"?>
<Types xmlns="http://schemas.openxmlformats.org/package/2006/content-types">
  <Default Extension="fntdata" ContentType="application/x-fontdata"/>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8" r:id="rId3"/>
    <p:sldId id="258" r:id="rId4"/>
    <p:sldId id="269" r:id="rId5"/>
    <p:sldId id="260" r:id="rId6"/>
    <p:sldId id="261" r:id="rId7"/>
    <p:sldId id="259" r:id="rId8"/>
    <p:sldId id="271" r:id="rId9"/>
    <p:sldId id="270" r:id="rId10"/>
    <p:sldId id="281" r:id="rId11"/>
    <p:sldId id="273" r:id="rId12"/>
    <p:sldId id="263" r:id="rId13"/>
    <p:sldId id="276" r:id="rId14"/>
    <p:sldId id="277" r:id="rId15"/>
    <p:sldId id="278" r:id="rId16"/>
    <p:sldId id="279" r:id="rId17"/>
    <p:sldId id="280" r:id="rId18"/>
    <p:sldId id="286" r:id="rId19"/>
    <p:sldId id="282" r:id="rId20"/>
    <p:sldId id="283" r:id="rId21"/>
    <p:sldId id="284" r:id="rId22"/>
    <p:sldId id="285" r:id="rId23"/>
    <p:sldId id="265" r:id="rId24"/>
    <p:sldId id="266" r:id="rId25"/>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Nirmala UI" panose="020B0502040204020203" pitchFamily="34" charset="0"/>
      <p:regular r:id="rId32"/>
      <p:bold r:id="rId33"/>
    </p:embeddedFont>
    <p:embeddedFont>
      <p:font typeface="Nirmala UI Semilight" panose="020B0402040204020203" pitchFamily="34" charset="0"/>
      <p:regular r:id="rId34"/>
    </p:embeddedFont>
    <p:embeddedFont>
      <p:font typeface="Roboto" panose="02000000000000000000" pitchFamily="2"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6600"/>
    <a:srgbClr val="266EE2"/>
    <a:srgbClr val="000000"/>
    <a:srgbClr val="FF5B09"/>
    <a:srgbClr val="FFCCFF"/>
    <a:srgbClr val="DEE3F6"/>
    <a:srgbClr val="DF8AF6"/>
    <a:srgbClr val="FFFF99"/>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94660"/>
  </p:normalViewPr>
  <p:slideViewPr>
    <p:cSldViewPr snapToGrid="0">
      <p:cViewPr>
        <p:scale>
          <a:sx n="64" d="100"/>
          <a:sy n="64" d="100"/>
        </p:scale>
        <p:origin x="9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font" Target="fonts/font13.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C49D94-7A85-48A5-B5F7-9FCD1D9D2F61}"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1D590BE5-D8E8-43C2-B1BB-A12503FA314E}">
      <dgm:prSet phldrT="[Text]"/>
      <dgm:spPr>
        <a:solidFill>
          <a:schemeClr val="tx1">
            <a:lumMod val="75000"/>
            <a:lumOff val="25000"/>
          </a:schemeClr>
        </a:solidFill>
      </dgm:spPr>
      <dgm:t>
        <a:bodyPr/>
        <a:lstStyle/>
        <a:p>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Developers - </a:t>
          </a:r>
          <a:r>
            <a:rPr lang="en-US" b="0" i="0" dirty="0">
              <a:latin typeface="Nirmala UI Semilight" panose="020B0402040204020203" pitchFamily="34" charset="0"/>
              <a:ea typeface="Nirmala UI Semilight" panose="020B0402040204020203" pitchFamily="34" charset="0"/>
              <a:cs typeface="Nirmala UI Semilight" panose="020B0402040204020203" pitchFamily="34" charset="0"/>
            </a:rPr>
            <a:t>A capstone team who is tasked with managing the front and backend, and for generating a firm process for applying these techniques to future user data. </a:t>
          </a: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dgm:t>
    </dgm:pt>
    <dgm:pt modelId="{566A85A9-1C02-458F-9027-129508F7F1BA}" type="sibTrans" cxnId="{ABE6624A-A232-44A2-B308-000C5D1CE7E8}">
      <dgm:prSet/>
      <dgm:spPr/>
      <dgm:t>
        <a:bodyPr/>
        <a:lstStyle/>
        <a:p>
          <a:endParaRPr lang="en-US"/>
        </a:p>
      </dgm:t>
    </dgm:pt>
    <dgm:pt modelId="{BA0009A4-4646-4E1D-BF7D-B570D5FAF70D}" type="parTrans" cxnId="{ABE6624A-A232-44A2-B308-000C5D1CE7E8}">
      <dgm:prSet/>
      <dgm:spPr/>
      <dgm:t>
        <a:bodyPr/>
        <a:lstStyle/>
        <a:p>
          <a:endParaRPr lang="en-US"/>
        </a:p>
      </dgm:t>
    </dgm:pt>
    <dgm:pt modelId="{2736D3F4-29FF-4D23-BF0D-CB4989DE2EAA}">
      <dgm:prSet phldrT="[Text]"/>
      <dgm:spPr>
        <a:solidFill>
          <a:schemeClr val="accent1">
            <a:lumMod val="75000"/>
          </a:schemeClr>
        </a:solidFill>
        <a:ln>
          <a:solidFill>
            <a:schemeClr val="tx2">
              <a:lumMod val="75000"/>
            </a:schemeClr>
          </a:solidFill>
        </a:ln>
      </dgm:spPr>
      <dgm:t>
        <a:bodyPr/>
        <a:lstStyle/>
        <a:p>
          <a:r>
            <a:rPr lang="en-US" dirty="0">
              <a:latin typeface="Nirmala UI Semilight" panose="020B0402040204020203" pitchFamily="34" charset="0"/>
              <a:ea typeface="Nirmala UI Semilight" panose="020B0402040204020203" pitchFamily="34" charset="0"/>
              <a:cs typeface="Nirmala UI Semilight" panose="020B0402040204020203" pitchFamily="34" charset="0"/>
            </a:rPr>
            <a:t>Researchers - </a:t>
          </a:r>
          <a:r>
            <a:rPr lang="en-US" b="0" i="0" dirty="0">
              <a:latin typeface="Nirmala UI Semilight" panose="020B0402040204020203" pitchFamily="34" charset="0"/>
              <a:ea typeface="Nirmala UI Semilight" panose="020B0402040204020203" pitchFamily="34" charset="0"/>
              <a:cs typeface="Nirmala UI Semilight" panose="020B0402040204020203" pitchFamily="34" charset="0"/>
            </a:rPr>
            <a:t>A team of researchers for developing new methods and procuring already established methods for improved and effective expenditure analysis and organization model. </a:t>
          </a:r>
          <a:endParaRPr lang="en-US" dirty="0">
            <a:latin typeface="Nirmala UI Semilight" panose="020B0402040204020203" pitchFamily="34" charset="0"/>
            <a:ea typeface="Nirmala UI Semilight" panose="020B0402040204020203" pitchFamily="34" charset="0"/>
            <a:cs typeface="Nirmala UI Semilight" panose="020B0402040204020203" pitchFamily="34" charset="0"/>
          </a:endParaRPr>
        </a:p>
      </dgm:t>
    </dgm:pt>
    <dgm:pt modelId="{943F8E36-53EA-4ECE-AE26-04F56850594F}" type="sibTrans" cxnId="{226F574F-78B8-4A00-B15A-3E9F0562A1DF}">
      <dgm:prSet/>
      <dgm:spPr/>
      <dgm:t>
        <a:bodyPr/>
        <a:lstStyle/>
        <a:p>
          <a:endParaRPr lang="en-US"/>
        </a:p>
      </dgm:t>
    </dgm:pt>
    <dgm:pt modelId="{1C6B0395-F53E-4CE9-BB5C-EB6328D79F16}" type="parTrans" cxnId="{226F574F-78B8-4A00-B15A-3E9F0562A1DF}">
      <dgm:prSet/>
      <dgm:spPr/>
      <dgm:t>
        <a:bodyPr/>
        <a:lstStyle/>
        <a:p>
          <a:endParaRPr lang="en-US"/>
        </a:p>
      </dgm:t>
    </dgm:pt>
    <dgm:pt modelId="{AE06F774-27BD-4065-861F-DA1246D9337F}">
      <dgm:prSet phldrT="[Text]" custT="1"/>
      <dgm:spPr>
        <a:solidFill>
          <a:schemeClr val="tx2">
            <a:lumMod val="75000"/>
          </a:schemeClr>
        </a:solidFill>
      </dgm:spPr>
      <dgm:t>
        <a:bodyPr/>
        <a:lstStyle/>
        <a:p>
          <a:r>
            <a:rPr lang="en-US" sz="1500" b="0" i="0" dirty="0">
              <a:latin typeface="Nirmala UI Semilight" panose="020B0402040204020203" pitchFamily="34" charset="0"/>
              <a:ea typeface="Nirmala UI Semilight" panose="020B0402040204020203" pitchFamily="34" charset="0"/>
              <a:cs typeface="Nirmala UI Semilight" panose="020B0402040204020203" pitchFamily="34" charset="0"/>
            </a:rPr>
            <a:t>End user - End user of the product who will be reaping the potential benefits from the expenditure analysis generated from the product. </a:t>
          </a:r>
          <a:endParaRPr lang="en-US" sz="1500" dirty="0">
            <a:latin typeface="Nirmala UI Semilight" panose="020B0402040204020203" pitchFamily="34" charset="0"/>
            <a:ea typeface="Nirmala UI Semilight" panose="020B0402040204020203" pitchFamily="34" charset="0"/>
            <a:cs typeface="Nirmala UI Semilight" panose="020B0402040204020203" pitchFamily="34" charset="0"/>
          </a:endParaRPr>
        </a:p>
      </dgm:t>
    </dgm:pt>
    <dgm:pt modelId="{6F42AA3B-C59A-479E-B982-5E037D6490FC}" type="parTrans" cxnId="{1D1325DE-9B5C-4736-A1D8-25E0B09836F6}">
      <dgm:prSet/>
      <dgm:spPr/>
      <dgm:t>
        <a:bodyPr/>
        <a:lstStyle/>
        <a:p>
          <a:endParaRPr lang="en-US"/>
        </a:p>
      </dgm:t>
    </dgm:pt>
    <dgm:pt modelId="{34A08F63-9CDE-434D-AA54-4DD5314ACE15}" type="sibTrans" cxnId="{1D1325DE-9B5C-4736-A1D8-25E0B09836F6}">
      <dgm:prSet/>
      <dgm:spPr/>
      <dgm:t>
        <a:bodyPr/>
        <a:lstStyle/>
        <a:p>
          <a:endParaRPr lang="en-US"/>
        </a:p>
      </dgm:t>
    </dgm:pt>
    <dgm:pt modelId="{D31E3949-49BC-41CF-BCA9-93EF8BCBBC0A}" type="pres">
      <dgm:prSet presAssocID="{44C49D94-7A85-48A5-B5F7-9FCD1D9D2F61}" presName="Name0" presStyleCnt="0">
        <dgm:presLayoutVars>
          <dgm:dir/>
          <dgm:resizeHandles val="exact"/>
        </dgm:presLayoutVars>
      </dgm:prSet>
      <dgm:spPr/>
    </dgm:pt>
    <dgm:pt modelId="{871951E6-4C5C-460E-B0D9-3C4560034594}" type="pres">
      <dgm:prSet presAssocID="{1D590BE5-D8E8-43C2-B1BB-A12503FA314E}" presName="node" presStyleLbl="node1" presStyleIdx="0" presStyleCnt="3" custLinFactNeighborX="16425">
        <dgm:presLayoutVars>
          <dgm:bulletEnabled val="1"/>
        </dgm:presLayoutVars>
      </dgm:prSet>
      <dgm:spPr/>
    </dgm:pt>
    <dgm:pt modelId="{72FE17B9-7671-4B35-830D-F938F934E7CD}" type="pres">
      <dgm:prSet presAssocID="{566A85A9-1C02-458F-9027-129508F7F1BA}" presName="sibTrans" presStyleCnt="0"/>
      <dgm:spPr/>
    </dgm:pt>
    <dgm:pt modelId="{E1E63EE7-6668-4895-8740-4843C586EF0C}" type="pres">
      <dgm:prSet presAssocID="{AE06F774-27BD-4065-861F-DA1246D9337F}" presName="node" presStyleLbl="node1" presStyleIdx="1" presStyleCnt="3">
        <dgm:presLayoutVars>
          <dgm:bulletEnabled val="1"/>
        </dgm:presLayoutVars>
      </dgm:prSet>
      <dgm:spPr/>
    </dgm:pt>
    <dgm:pt modelId="{347E0807-9BF3-4A7B-B54E-2AC51773AE0E}" type="pres">
      <dgm:prSet presAssocID="{34A08F63-9CDE-434D-AA54-4DD5314ACE15}" presName="sibTrans" presStyleCnt="0"/>
      <dgm:spPr/>
    </dgm:pt>
    <dgm:pt modelId="{A88A4975-896C-4454-B92C-7EE1B771A4F9}" type="pres">
      <dgm:prSet presAssocID="{2736D3F4-29FF-4D23-BF0D-CB4989DE2EAA}" presName="node" presStyleLbl="node1" presStyleIdx="2" presStyleCnt="3">
        <dgm:presLayoutVars>
          <dgm:bulletEnabled val="1"/>
        </dgm:presLayoutVars>
      </dgm:prSet>
      <dgm:spPr/>
    </dgm:pt>
  </dgm:ptLst>
  <dgm:cxnLst>
    <dgm:cxn modelId="{ABE6624A-A232-44A2-B308-000C5D1CE7E8}" srcId="{44C49D94-7A85-48A5-B5F7-9FCD1D9D2F61}" destId="{1D590BE5-D8E8-43C2-B1BB-A12503FA314E}" srcOrd="0" destOrd="0" parTransId="{BA0009A4-4646-4E1D-BF7D-B570D5FAF70D}" sibTransId="{566A85A9-1C02-458F-9027-129508F7F1BA}"/>
    <dgm:cxn modelId="{226F574F-78B8-4A00-B15A-3E9F0562A1DF}" srcId="{44C49D94-7A85-48A5-B5F7-9FCD1D9D2F61}" destId="{2736D3F4-29FF-4D23-BF0D-CB4989DE2EAA}" srcOrd="2" destOrd="0" parTransId="{1C6B0395-F53E-4CE9-BB5C-EB6328D79F16}" sibTransId="{943F8E36-53EA-4ECE-AE26-04F56850594F}"/>
    <dgm:cxn modelId="{0E978681-57E2-40BF-BA34-CFF1D7461EE2}" type="presOf" srcId="{2736D3F4-29FF-4D23-BF0D-CB4989DE2EAA}" destId="{A88A4975-896C-4454-B92C-7EE1B771A4F9}" srcOrd="0" destOrd="0" presId="urn:microsoft.com/office/officeart/2005/8/layout/hList6"/>
    <dgm:cxn modelId="{247235C8-CA20-4469-9E2A-BFB1E3569E77}" type="presOf" srcId="{AE06F774-27BD-4065-861F-DA1246D9337F}" destId="{E1E63EE7-6668-4895-8740-4843C586EF0C}" srcOrd="0" destOrd="0" presId="urn:microsoft.com/office/officeart/2005/8/layout/hList6"/>
    <dgm:cxn modelId="{1D1325DE-9B5C-4736-A1D8-25E0B09836F6}" srcId="{44C49D94-7A85-48A5-B5F7-9FCD1D9D2F61}" destId="{AE06F774-27BD-4065-861F-DA1246D9337F}" srcOrd="1" destOrd="0" parTransId="{6F42AA3B-C59A-479E-B982-5E037D6490FC}" sibTransId="{34A08F63-9CDE-434D-AA54-4DD5314ACE15}"/>
    <dgm:cxn modelId="{2E5E39F3-CEA5-43C9-9F44-E352008C6C4F}" type="presOf" srcId="{1D590BE5-D8E8-43C2-B1BB-A12503FA314E}" destId="{871951E6-4C5C-460E-B0D9-3C4560034594}" srcOrd="0" destOrd="0" presId="urn:microsoft.com/office/officeart/2005/8/layout/hList6"/>
    <dgm:cxn modelId="{8087FDF9-FC82-41C6-B474-CE6CB6F33EE4}" type="presOf" srcId="{44C49D94-7A85-48A5-B5F7-9FCD1D9D2F61}" destId="{D31E3949-49BC-41CF-BCA9-93EF8BCBBC0A}" srcOrd="0" destOrd="0" presId="urn:microsoft.com/office/officeart/2005/8/layout/hList6"/>
    <dgm:cxn modelId="{3D3EDC5B-8B58-40A0-8A2A-7F35CBCD3949}" type="presParOf" srcId="{D31E3949-49BC-41CF-BCA9-93EF8BCBBC0A}" destId="{871951E6-4C5C-460E-B0D9-3C4560034594}" srcOrd="0" destOrd="0" presId="urn:microsoft.com/office/officeart/2005/8/layout/hList6"/>
    <dgm:cxn modelId="{46D858F7-22E8-40AA-995C-1074A147AD22}" type="presParOf" srcId="{D31E3949-49BC-41CF-BCA9-93EF8BCBBC0A}" destId="{72FE17B9-7671-4B35-830D-F938F934E7CD}" srcOrd="1" destOrd="0" presId="urn:microsoft.com/office/officeart/2005/8/layout/hList6"/>
    <dgm:cxn modelId="{83833A18-0BFA-47FF-9695-AB673E40BAC4}" type="presParOf" srcId="{D31E3949-49BC-41CF-BCA9-93EF8BCBBC0A}" destId="{E1E63EE7-6668-4895-8740-4843C586EF0C}" srcOrd="2" destOrd="0" presId="urn:microsoft.com/office/officeart/2005/8/layout/hList6"/>
    <dgm:cxn modelId="{2999C0AD-AF9E-4FEB-B470-D2787315B6AE}" type="presParOf" srcId="{D31E3949-49BC-41CF-BCA9-93EF8BCBBC0A}" destId="{347E0807-9BF3-4A7B-B54E-2AC51773AE0E}" srcOrd="3" destOrd="0" presId="urn:microsoft.com/office/officeart/2005/8/layout/hList6"/>
    <dgm:cxn modelId="{3F802D01-F73F-4D30-B5BB-91F0A7E43EEB}" type="presParOf" srcId="{D31E3949-49BC-41CF-BCA9-93EF8BCBBC0A}" destId="{A88A4975-896C-4454-B92C-7EE1B771A4F9}" srcOrd="4" destOrd="0" presId="urn:microsoft.com/office/officeart/2005/8/layout/hList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951E6-4C5C-460E-B0D9-3C4560034594}">
      <dsp:nvSpPr>
        <dsp:cNvPr id="0" name=""/>
        <dsp:cNvSpPr/>
      </dsp:nvSpPr>
      <dsp:spPr>
        <a:xfrm rot="16200000">
          <a:off x="936490" y="-888603"/>
          <a:ext cx="1992432" cy="3769638"/>
        </a:xfrm>
        <a:prstGeom prst="flowChartManualOperation">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7234" bIns="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Nirmala UI Semilight" panose="020B0402040204020203" pitchFamily="34" charset="0"/>
              <a:ea typeface="Nirmala UI Semilight" panose="020B0402040204020203" pitchFamily="34" charset="0"/>
              <a:cs typeface="Nirmala UI Semilight" panose="020B0402040204020203" pitchFamily="34" charset="0"/>
            </a:rPr>
            <a:t>Developers - </a:t>
          </a:r>
          <a:r>
            <a:rPr lang="en-US" sz="1500" b="0" i="0" kern="1200" dirty="0">
              <a:latin typeface="Nirmala UI Semilight" panose="020B0402040204020203" pitchFamily="34" charset="0"/>
              <a:ea typeface="Nirmala UI Semilight" panose="020B0402040204020203" pitchFamily="34" charset="0"/>
              <a:cs typeface="Nirmala UI Semilight" panose="020B0402040204020203" pitchFamily="34" charset="0"/>
            </a:rPr>
            <a:t>A capstone team who is tasked with managing the front and backend, and for generating a firm process for applying these techniques to future user data. </a:t>
          </a:r>
          <a:endParaRPr lang="en-US" sz="1500" kern="1200" dirty="0">
            <a:latin typeface="Nirmala UI Semilight" panose="020B0402040204020203" pitchFamily="34" charset="0"/>
            <a:ea typeface="Nirmala UI Semilight" panose="020B0402040204020203" pitchFamily="34" charset="0"/>
            <a:cs typeface="Nirmala UI Semilight" panose="020B0402040204020203" pitchFamily="34" charset="0"/>
          </a:endParaRPr>
        </a:p>
      </dsp:txBody>
      <dsp:txXfrm rot="5400000">
        <a:off x="47887" y="398486"/>
        <a:ext cx="3769638" cy="1195460"/>
      </dsp:txXfrm>
    </dsp:sp>
    <dsp:sp modelId="{E1E63EE7-6668-4895-8740-4843C586EF0C}">
      <dsp:nvSpPr>
        <dsp:cNvPr id="0" name=""/>
        <dsp:cNvSpPr/>
      </dsp:nvSpPr>
      <dsp:spPr>
        <a:xfrm rot="16200000">
          <a:off x="4942414" y="-888603"/>
          <a:ext cx="1992432" cy="3769638"/>
        </a:xfrm>
        <a:prstGeom prst="flowChartManualOperation">
          <a:avLst/>
        </a:prstGeom>
        <a:solidFill>
          <a:schemeClr val="tx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5250" bIns="0" numCol="1" spcCol="1270" anchor="ctr" anchorCtr="0">
          <a:noAutofit/>
        </a:bodyPr>
        <a:lstStyle/>
        <a:p>
          <a:pPr marL="0" lvl="0" indent="0" algn="ctr" defTabSz="666750">
            <a:lnSpc>
              <a:spcPct val="90000"/>
            </a:lnSpc>
            <a:spcBef>
              <a:spcPct val="0"/>
            </a:spcBef>
            <a:spcAft>
              <a:spcPct val="35000"/>
            </a:spcAft>
            <a:buNone/>
          </a:pPr>
          <a:r>
            <a:rPr lang="en-US" sz="1500" b="0" i="0" kern="1200" dirty="0">
              <a:latin typeface="Nirmala UI Semilight" panose="020B0402040204020203" pitchFamily="34" charset="0"/>
              <a:ea typeface="Nirmala UI Semilight" panose="020B0402040204020203" pitchFamily="34" charset="0"/>
              <a:cs typeface="Nirmala UI Semilight" panose="020B0402040204020203" pitchFamily="34" charset="0"/>
            </a:rPr>
            <a:t>End user - End user of the product who will be reaping the potential benefits from the expenditure analysis generated from the product. </a:t>
          </a:r>
          <a:endParaRPr lang="en-US" sz="1500" kern="1200" dirty="0">
            <a:latin typeface="Nirmala UI Semilight" panose="020B0402040204020203" pitchFamily="34" charset="0"/>
            <a:ea typeface="Nirmala UI Semilight" panose="020B0402040204020203" pitchFamily="34" charset="0"/>
            <a:cs typeface="Nirmala UI Semilight" panose="020B0402040204020203" pitchFamily="34" charset="0"/>
          </a:endParaRPr>
        </a:p>
      </dsp:txBody>
      <dsp:txXfrm rot="5400000">
        <a:off x="4053811" y="398486"/>
        <a:ext cx="3769638" cy="1195460"/>
      </dsp:txXfrm>
    </dsp:sp>
    <dsp:sp modelId="{A88A4975-896C-4454-B92C-7EE1B771A4F9}">
      <dsp:nvSpPr>
        <dsp:cNvPr id="0" name=""/>
        <dsp:cNvSpPr/>
      </dsp:nvSpPr>
      <dsp:spPr>
        <a:xfrm rot="16200000">
          <a:off x="8994775" y="-888603"/>
          <a:ext cx="1992432" cy="3769638"/>
        </a:xfrm>
        <a:prstGeom prst="flowChartManualOperation">
          <a:avLst/>
        </a:prstGeom>
        <a:solidFill>
          <a:schemeClr val="accent1">
            <a:lumMod val="75000"/>
          </a:schemeClr>
        </a:solidFill>
        <a:ln w="12700" cap="flat" cmpd="sng" algn="ctr">
          <a:solidFill>
            <a:schemeClr val="tx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0" rIns="97234" bIns="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Nirmala UI Semilight" panose="020B0402040204020203" pitchFamily="34" charset="0"/>
              <a:ea typeface="Nirmala UI Semilight" panose="020B0402040204020203" pitchFamily="34" charset="0"/>
              <a:cs typeface="Nirmala UI Semilight" panose="020B0402040204020203" pitchFamily="34" charset="0"/>
            </a:rPr>
            <a:t>Researchers - </a:t>
          </a:r>
          <a:r>
            <a:rPr lang="en-US" sz="1500" b="0" i="0" kern="1200" dirty="0">
              <a:latin typeface="Nirmala UI Semilight" panose="020B0402040204020203" pitchFamily="34" charset="0"/>
              <a:ea typeface="Nirmala UI Semilight" panose="020B0402040204020203" pitchFamily="34" charset="0"/>
              <a:cs typeface="Nirmala UI Semilight" panose="020B0402040204020203" pitchFamily="34" charset="0"/>
            </a:rPr>
            <a:t>A team of researchers for developing new methods and procuring already established methods for improved and effective expenditure analysis and organization model. </a:t>
          </a:r>
          <a:endParaRPr lang="en-US" sz="1500" kern="1200" dirty="0">
            <a:latin typeface="Nirmala UI Semilight" panose="020B0402040204020203" pitchFamily="34" charset="0"/>
            <a:ea typeface="Nirmala UI Semilight" panose="020B0402040204020203" pitchFamily="34" charset="0"/>
            <a:cs typeface="Nirmala UI Semilight" panose="020B0402040204020203" pitchFamily="34" charset="0"/>
          </a:endParaRPr>
        </a:p>
      </dsp:txBody>
      <dsp:txXfrm rot="5400000">
        <a:off x="8106172" y="398486"/>
        <a:ext cx="3769638" cy="1195460"/>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FD830-8033-4AE6-B39C-506977F7D9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981DDC-DD86-4922-A2F9-3C9F81EAB2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3F4D57-A155-4517-A43B-E1B588EE16E6}"/>
              </a:ext>
            </a:extLst>
          </p:cNvPr>
          <p:cNvSpPr>
            <a:spLocks noGrp="1"/>
          </p:cNvSpPr>
          <p:nvPr>
            <p:ph type="dt" sz="half" idx="10"/>
          </p:nvPr>
        </p:nvSpPr>
        <p:spPr/>
        <p:txBody>
          <a:bodyPr/>
          <a:lstStyle/>
          <a:p>
            <a:fld id="{925A35CD-A820-4AAF-AFEF-2C64D2342D67}" type="datetimeFigureOut">
              <a:rPr lang="en-US" smtClean="0"/>
              <a:t>5/2/2022</a:t>
            </a:fld>
            <a:endParaRPr lang="en-US"/>
          </a:p>
        </p:txBody>
      </p:sp>
      <p:sp>
        <p:nvSpPr>
          <p:cNvPr id="5" name="Footer Placeholder 4">
            <a:extLst>
              <a:ext uri="{FF2B5EF4-FFF2-40B4-BE49-F238E27FC236}">
                <a16:creationId xmlns:a16="http://schemas.microsoft.com/office/drawing/2014/main" id="{138B4821-0574-4A7A-A5C8-5FE5C6C3DA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F15F66-E153-477A-90A3-AF0BAD240376}"/>
              </a:ext>
            </a:extLst>
          </p:cNvPr>
          <p:cNvSpPr>
            <a:spLocks noGrp="1"/>
          </p:cNvSpPr>
          <p:nvPr>
            <p:ph type="sldNum" sz="quarter" idx="12"/>
          </p:nvPr>
        </p:nvSpPr>
        <p:spPr/>
        <p:txBody>
          <a:bodyPr/>
          <a:lstStyle/>
          <a:p>
            <a:fld id="{8851CB87-6654-4FC6-8BE1-78B1E38DE251}" type="slidenum">
              <a:rPr lang="en-US" smtClean="0"/>
              <a:t>‹#›</a:t>
            </a:fld>
            <a:endParaRPr lang="en-US"/>
          </a:p>
        </p:txBody>
      </p:sp>
    </p:spTree>
    <p:extLst>
      <p:ext uri="{BB962C8B-B14F-4D97-AF65-F5344CB8AC3E}">
        <p14:creationId xmlns:p14="http://schemas.microsoft.com/office/powerpoint/2010/main" val="149683456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C54D5-695D-4F6B-981D-27AD6EA53D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A13E0AC-6B78-4B48-903D-50CFC936EA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4E0EB5-3E95-4E87-9E16-76130FBACBF3}"/>
              </a:ext>
            </a:extLst>
          </p:cNvPr>
          <p:cNvSpPr>
            <a:spLocks noGrp="1"/>
          </p:cNvSpPr>
          <p:nvPr>
            <p:ph type="dt" sz="half" idx="10"/>
          </p:nvPr>
        </p:nvSpPr>
        <p:spPr/>
        <p:txBody>
          <a:bodyPr/>
          <a:lstStyle/>
          <a:p>
            <a:fld id="{925A35CD-A820-4AAF-AFEF-2C64D2342D67}" type="datetimeFigureOut">
              <a:rPr lang="en-US" smtClean="0"/>
              <a:t>5/2/2022</a:t>
            </a:fld>
            <a:endParaRPr lang="en-US"/>
          </a:p>
        </p:txBody>
      </p:sp>
      <p:sp>
        <p:nvSpPr>
          <p:cNvPr id="5" name="Footer Placeholder 4">
            <a:extLst>
              <a:ext uri="{FF2B5EF4-FFF2-40B4-BE49-F238E27FC236}">
                <a16:creationId xmlns:a16="http://schemas.microsoft.com/office/drawing/2014/main" id="{8773C95C-8119-426D-91C5-4978B338E2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F3CBF3-F15E-48D9-8B14-634BA4B5AB3F}"/>
              </a:ext>
            </a:extLst>
          </p:cNvPr>
          <p:cNvSpPr>
            <a:spLocks noGrp="1"/>
          </p:cNvSpPr>
          <p:nvPr>
            <p:ph type="sldNum" sz="quarter" idx="12"/>
          </p:nvPr>
        </p:nvSpPr>
        <p:spPr/>
        <p:txBody>
          <a:bodyPr/>
          <a:lstStyle/>
          <a:p>
            <a:fld id="{8851CB87-6654-4FC6-8BE1-78B1E38DE251}" type="slidenum">
              <a:rPr lang="en-US" smtClean="0"/>
              <a:t>‹#›</a:t>
            </a:fld>
            <a:endParaRPr lang="en-US"/>
          </a:p>
        </p:txBody>
      </p:sp>
    </p:spTree>
    <p:extLst>
      <p:ext uri="{BB962C8B-B14F-4D97-AF65-F5344CB8AC3E}">
        <p14:creationId xmlns:p14="http://schemas.microsoft.com/office/powerpoint/2010/main" val="46658580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DA7D1A-A6E7-443C-A357-40FCDAB897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1F2C48-84BD-4A42-95BF-9CAB910D81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5A0274-B8A3-44E8-B19E-E98EEE2B361F}"/>
              </a:ext>
            </a:extLst>
          </p:cNvPr>
          <p:cNvSpPr>
            <a:spLocks noGrp="1"/>
          </p:cNvSpPr>
          <p:nvPr>
            <p:ph type="dt" sz="half" idx="10"/>
          </p:nvPr>
        </p:nvSpPr>
        <p:spPr/>
        <p:txBody>
          <a:bodyPr/>
          <a:lstStyle/>
          <a:p>
            <a:fld id="{925A35CD-A820-4AAF-AFEF-2C64D2342D67}" type="datetimeFigureOut">
              <a:rPr lang="en-US" smtClean="0"/>
              <a:t>5/2/2022</a:t>
            </a:fld>
            <a:endParaRPr lang="en-US"/>
          </a:p>
        </p:txBody>
      </p:sp>
      <p:sp>
        <p:nvSpPr>
          <p:cNvPr id="5" name="Footer Placeholder 4">
            <a:extLst>
              <a:ext uri="{FF2B5EF4-FFF2-40B4-BE49-F238E27FC236}">
                <a16:creationId xmlns:a16="http://schemas.microsoft.com/office/drawing/2014/main" id="{EE9799D7-4047-48D5-A1B2-A5840BA3E0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CCD3A-B54E-4CCB-938B-BC1399AB44B4}"/>
              </a:ext>
            </a:extLst>
          </p:cNvPr>
          <p:cNvSpPr>
            <a:spLocks noGrp="1"/>
          </p:cNvSpPr>
          <p:nvPr>
            <p:ph type="sldNum" sz="quarter" idx="12"/>
          </p:nvPr>
        </p:nvSpPr>
        <p:spPr/>
        <p:txBody>
          <a:bodyPr/>
          <a:lstStyle/>
          <a:p>
            <a:fld id="{8851CB87-6654-4FC6-8BE1-78B1E38DE251}" type="slidenum">
              <a:rPr lang="en-US" smtClean="0"/>
              <a:t>‹#›</a:t>
            </a:fld>
            <a:endParaRPr lang="en-US"/>
          </a:p>
        </p:txBody>
      </p:sp>
    </p:spTree>
    <p:extLst>
      <p:ext uri="{BB962C8B-B14F-4D97-AF65-F5344CB8AC3E}">
        <p14:creationId xmlns:p14="http://schemas.microsoft.com/office/powerpoint/2010/main" val="126581006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833C7-F2E4-49F9-AD05-4F8227EEEB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E632B7-F419-4429-9A8B-0C74A6C9AC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C8A7A7-7CF9-4814-94E6-A208189AED83}"/>
              </a:ext>
            </a:extLst>
          </p:cNvPr>
          <p:cNvSpPr>
            <a:spLocks noGrp="1"/>
          </p:cNvSpPr>
          <p:nvPr>
            <p:ph type="dt" sz="half" idx="10"/>
          </p:nvPr>
        </p:nvSpPr>
        <p:spPr/>
        <p:txBody>
          <a:bodyPr/>
          <a:lstStyle/>
          <a:p>
            <a:fld id="{925A35CD-A820-4AAF-AFEF-2C64D2342D67}" type="datetimeFigureOut">
              <a:rPr lang="en-US" smtClean="0"/>
              <a:t>5/2/2022</a:t>
            </a:fld>
            <a:endParaRPr lang="en-US"/>
          </a:p>
        </p:txBody>
      </p:sp>
      <p:sp>
        <p:nvSpPr>
          <p:cNvPr id="5" name="Footer Placeholder 4">
            <a:extLst>
              <a:ext uri="{FF2B5EF4-FFF2-40B4-BE49-F238E27FC236}">
                <a16:creationId xmlns:a16="http://schemas.microsoft.com/office/drawing/2014/main" id="{C31D9248-7391-4358-9FE8-E888F75F4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6D84FC-E2B7-449F-B07F-E284C5EBD2F2}"/>
              </a:ext>
            </a:extLst>
          </p:cNvPr>
          <p:cNvSpPr>
            <a:spLocks noGrp="1"/>
          </p:cNvSpPr>
          <p:nvPr>
            <p:ph type="sldNum" sz="quarter" idx="12"/>
          </p:nvPr>
        </p:nvSpPr>
        <p:spPr/>
        <p:txBody>
          <a:bodyPr/>
          <a:lstStyle/>
          <a:p>
            <a:fld id="{8851CB87-6654-4FC6-8BE1-78B1E38DE251}" type="slidenum">
              <a:rPr lang="en-US" smtClean="0"/>
              <a:t>‹#›</a:t>
            </a:fld>
            <a:endParaRPr lang="en-US"/>
          </a:p>
        </p:txBody>
      </p:sp>
    </p:spTree>
    <p:extLst>
      <p:ext uri="{BB962C8B-B14F-4D97-AF65-F5344CB8AC3E}">
        <p14:creationId xmlns:p14="http://schemas.microsoft.com/office/powerpoint/2010/main" val="151433418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8EB61-A4E7-4FE6-A9DF-F5584042DF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7BD3BA-EEB0-49D2-8E04-4F060C8B91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0261FD-9505-45C6-B6AA-68BDCF7C474A}"/>
              </a:ext>
            </a:extLst>
          </p:cNvPr>
          <p:cNvSpPr>
            <a:spLocks noGrp="1"/>
          </p:cNvSpPr>
          <p:nvPr>
            <p:ph type="dt" sz="half" idx="10"/>
          </p:nvPr>
        </p:nvSpPr>
        <p:spPr/>
        <p:txBody>
          <a:bodyPr/>
          <a:lstStyle/>
          <a:p>
            <a:fld id="{925A35CD-A820-4AAF-AFEF-2C64D2342D67}" type="datetimeFigureOut">
              <a:rPr lang="en-US" smtClean="0"/>
              <a:t>5/2/2022</a:t>
            </a:fld>
            <a:endParaRPr lang="en-US"/>
          </a:p>
        </p:txBody>
      </p:sp>
      <p:sp>
        <p:nvSpPr>
          <p:cNvPr id="5" name="Footer Placeholder 4">
            <a:extLst>
              <a:ext uri="{FF2B5EF4-FFF2-40B4-BE49-F238E27FC236}">
                <a16:creationId xmlns:a16="http://schemas.microsoft.com/office/drawing/2014/main" id="{63FCE246-C002-42E2-A1FB-DA129140D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6877FF-3BCA-4A40-8E02-546E0B2428CC}"/>
              </a:ext>
            </a:extLst>
          </p:cNvPr>
          <p:cNvSpPr>
            <a:spLocks noGrp="1"/>
          </p:cNvSpPr>
          <p:nvPr>
            <p:ph type="sldNum" sz="quarter" idx="12"/>
          </p:nvPr>
        </p:nvSpPr>
        <p:spPr/>
        <p:txBody>
          <a:bodyPr/>
          <a:lstStyle/>
          <a:p>
            <a:fld id="{8851CB87-6654-4FC6-8BE1-78B1E38DE251}" type="slidenum">
              <a:rPr lang="en-US" smtClean="0"/>
              <a:t>‹#›</a:t>
            </a:fld>
            <a:endParaRPr lang="en-US"/>
          </a:p>
        </p:txBody>
      </p:sp>
    </p:spTree>
    <p:extLst>
      <p:ext uri="{BB962C8B-B14F-4D97-AF65-F5344CB8AC3E}">
        <p14:creationId xmlns:p14="http://schemas.microsoft.com/office/powerpoint/2010/main" val="275960265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BDFEE-61D1-4DD0-8F0E-CEABD9F1E6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71DFA7-6568-4DEB-8B94-C9A8831088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25ED03-D5CE-4925-BC21-839BC45589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A68534-3A17-4D4E-A15F-0E5CF992B13C}"/>
              </a:ext>
            </a:extLst>
          </p:cNvPr>
          <p:cNvSpPr>
            <a:spLocks noGrp="1"/>
          </p:cNvSpPr>
          <p:nvPr>
            <p:ph type="dt" sz="half" idx="10"/>
          </p:nvPr>
        </p:nvSpPr>
        <p:spPr/>
        <p:txBody>
          <a:bodyPr/>
          <a:lstStyle/>
          <a:p>
            <a:fld id="{925A35CD-A820-4AAF-AFEF-2C64D2342D67}" type="datetimeFigureOut">
              <a:rPr lang="en-US" smtClean="0"/>
              <a:t>5/2/2022</a:t>
            </a:fld>
            <a:endParaRPr lang="en-US"/>
          </a:p>
        </p:txBody>
      </p:sp>
      <p:sp>
        <p:nvSpPr>
          <p:cNvPr id="6" name="Footer Placeholder 5">
            <a:extLst>
              <a:ext uri="{FF2B5EF4-FFF2-40B4-BE49-F238E27FC236}">
                <a16:creationId xmlns:a16="http://schemas.microsoft.com/office/drawing/2014/main" id="{004F57AE-B6B9-4A23-9D12-572C32820D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66F88-854A-42A4-B002-1A90001C9FA0}"/>
              </a:ext>
            </a:extLst>
          </p:cNvPr>
          <p:cNvSpPr>
            <a:spLocks noGrp="1"/>
          </p:cNvSpPr>
          <p:nvPr>
            <p:ph type="sldNum" sz="quarter" idx="12"/>
          </p:nvPr>
        </p:nvSpPr>
        <p:spPr/>
        <p:txBody>
          <a:bodyPr/>
          <a:lstStyle/>
          <a:p>
            <a:fld id="{8851CB87-6654-4FC6-8BE1-78B1E38DE251}" type="slidenum">
              <a:rPr lang="en-US" smtClean="0"/>
              <a:t>‹#›</a:t>
            </a:fld>
            <a:endParaRPr lang="en-US"/>
          </a:p>
        </p:txBody>
      </p:sp>
    </p:spTree>
    <p:extLst>
      <p:ext uri="{BB962C8B-B14F-4D97-AF65-F5344CB8AC3E}">
        <p14:creationId xmlns:p14="http://schemas.microsoft.com/office/powerpoint/2010/main" val="6928941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C8709-DA22-4D82-82D9-2AEF5DBE44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D4C73D-4C6F-4D30-8D3D-5491D070EB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445001-A02B-4A89-974F-0730421BD9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791A69-9122-4D0F-91D0-407B969AF2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ABDB8-4AF4-48ED-960C-A86B0F8326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E534EC-87E7-4E35-BC9A-7A61E1489688}"/>
              </a:ext>
            </a:extLst>
          </p:cNvPr>
          <p:cNvSpPr>
            <a:spLocks noGrp="1"/>
          </p:cNvSpPr>
          <p:nvPr>
            <p:ph type="dt" sz="half" idx="10"/>
          </p:nvPr>
        </p:nvSpPr>
        <p:spPr/>
        <p:txBody>
          <a:bodyPr/>
          <a:lstStyle/>
          <a:p>
            <a:fld id="{925A35CD-A820-4AAF-AFEF-2C64D2342D67}" type="datetimeFigureOut">
              <a:rPr lang="en-US" smtClean="0"/>
              <a:t>5/2/2022</a:t>
            </a:fld>
            <a:endParaRPr lang="en-US"/>
          </a:p>
        </p:txBody>
      </p:sp>
      <p:sp>
        <p:nvSpPr>
          <p:cNvPr id="8" name="Footer Placeholder 7">
            <a:extLst>
              <a:ext uri="{FF2B5EF4-FFF2-40B4-BE49-F238E27FC236}">
                <a16:creationId xmlns:a16="http://schemas.microsoft.com/office/drawing/2014/main" id="{647F2C1F-8510-480A-93CA-C4B1BBC9A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CFD73A-E009-4A7E-A2AB-2CE2CE6105F0}"/>
              </a:ext>
            </a:extLst>
          </p:cNvPr>
          <p:cNvSpPr>
            <a:spLocks noGrp="1"/>
          </p:cNvSpPr>
          <p:nvPr>
            <p:ph type="sldNum" sz="quarter" idx="12"/>
          </p:nvPr>
        </p:nvSpPr>
        <p:spPr/>
        <p:txBody>
          <a:bodyPr/>
          <a:lstStyle/>
          <a:p>
            <a:fld id="{8851CB87-6654-4FC6-8BE1-78B1E38DE251}" type="slidenum">
              <a:rPr lang="en-US" smtClean="0"/>
              <a:t>‹#›</a:t>
            </a:fld>
            <a:endParaRPr lang="en-US"/>
          </a:p>
        </p:txBody>
      </p:sp>
    </p:spTree>
    <p:extLst>
      <p:ext uri="{BB962C8B-B14F-4D97-AF65-F5344CB8AC3E}">
        <p14:creationId xmlns:p14="http://schemas.microsoft.com/office/powerpoint/2010/main" val="216526687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700AE-DDB4-4500-B311-CF75FDF6C6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03ADDA-6CB0-4469-9491-464B159978DF}"/>
              </a:ext>
            </a:extLst>
          </p:cNvPr>
          <p:cNvSpPr>
            <a:spLocks noGrp="1"/>
          </p:cNvSpPr>
          <p:nvPr>
            <p:ph type="dt" sz="half" idx="10"/>
          </p:nvPr>
        </p:nvSpPr>
        <p:spPr/>
        <p:txBody>
          <a:bodyPr/>
          <a:lstStyle/>
          <a:p>
            <a:fld id="{925A35CD-A820-4AAF-AFEF-2C64D2342D67}" type="datetimeFigureOut">
              <a:rPr lang="en-US" smtClean="0"/>
              <a:t>5/2/2022</a:t>
            </a:fld>
            <a:endParaRPr lang="en-US"/>
          </a:p>
        </p:txBody>
      </p:sp>
      <p:sp>
        <p:nvSpPr>
          <p:cNvPr id="4" name="Footer Placeholder 3">
            <a:extLst>
              <a:ext uri="{FF2B5EF4-FFF2-40B4-BE49-F238E27FC236}">
                <a16:creationId xmlns:a16="http://schemas.microsoft.com/office/drawing/2014/main" id="{754A9AFE-38CB-4C30-9002-2961E11062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F7B0AF-93C6-4105-B706-D0CC7188BF61}"/>
              </a:ext>
            </a:extLst>
          </p:cNvPr>
          <p:cNvSpPr>
            <a:spLocks noGrp="1"/>
          </p:cNvSpPr>
          <p:nvPr>
            <p:ph type="sldNum" sz="quarter" idx="12"/>
          </p:nvPr>
        </p:nvSpPr>
        <p:spPr/>
        <p:txBody>
          <a:bodyPr/>
          <a:lstStyle/>
          <a:p>
            <a:fld id="{8851CB87-6654-4FC6-8BE1-78B1E38DE251}" type="slidenum">
              <a:rPr lang="en-US" smtClean="0"/>
              <a:t>‹#›</a:t>
            </a:fld>
            <a:endParaRPr lang="en-US"/>
          </a:p>
        </p:txBody>
      </p:sp>
    </p:spTree>
    <p:extLst>
      <p:ext uri="{BB962C8B-B14F-4D97-AF65-F5344CB8AC3E}">
        <p14:creationId xmlns:p14="http://schemas.microsoft.com/office/powerpoint/2010/main" val="180119661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A4A6F7-ABD1-4A8C-AAA0-3B8D878B228A}"/>
              </a:ext>
            </a:extLst>
          </p:cNvPr>
          <p:cNvSpPr>
            <a:spLocks noGrp="1"/>
          </p:cNvSpPr>
          <p:nvPr>
            <p:ph type="dt" sz="half" idx="10"/>
          </p:nvPr>
        </p:nvSpPr>
        <p:spPr/>
        <p:txBody>
          <a:bodyPr/>
          <a:lstStyle/>
          <a:p>
            <a:fld id="{925A35CD-A820-4AAF-AFEF-2C64D2342D67}" type="datetimeFigureOut">
              <a:rPr lang="en-US" smtClean="0"/>
              <a:t>5/2/2022</a:t>
            </a:fld>
            <a:endParaRPr lang="en-US"/>
          </a:p>
        </p:txBody>
      </p:sp>
      <p:sp>
        <p:nvSpPr>
          <p:cNvPr id="3" name="Footer Placeholder 2">
            <a:extLst>
              <a:ext uri="{FF2B5EF4-FFF2-40B4-BE49-F238E27FC236}">
                <a16:creationId xmlns:a16="http://schemas.microsoft.com/office/drawing/2014/main" id="{AD5C546D-36A1-480A-8A04-0B77CB6035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6F0909-9834-4321-B3EB-517E0F07B960}"/>
              </a:ext>
            </a:extLst>
          </p:cNvPr>
          <p:cNvSpPr>
            <a:spLocks noGrp="1"/>
          </p:cNvSpPr>
          <p:nvPr>
            <p:ph type="sldNum" sz="quarter" idx="12"/>
          </p:nvPr>
        </p:nvSpPr>
        <p:spPr/>
        <p:txBody>
          <a:bodyPr/>
          <a:lstStyle/>
          <a:p>
            <a:fld id="{8851CB87-6654-4FC6-8BE1-78B1E38DE251}" type="slidenum">
              <a:rPr lang="en-US" smtClean="0"/>
              <a:t>‹#›</a:t>
            </a:fld>
            <a:endParaRPr lang="en-US"/>
          </a:p>
        </p:txBody>
      </p:sp>
    </p:spTree>
    <p:extLst>
      <p:ext uri="{BB962C8B-B14F-4D97-AF65-F5344CB8AC3E}">
        <p14:creationId xmlns:p14="http://schemas.microsoft.com/office/powerpoint/2010/main" val="356458475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2DB3-B542-4BFF-8E1F-418EFE4B04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7016AA-245B-45E5-B5C9-0408B9CF6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2892DE-D9C3-40E9-929D-0A3A2D157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DC2030-F6B7-4FBB-AB03-E46ED81FAD2C}"/>
              </a:ext>
            </a:extLst>
          </p:cNvPr>
          <p:cNvSpPr>
            <a:spLocks noGrp="1"/>
          </p:cNvSpPr>
          <p:nvPr>
            <p:ph type="dt" sz="half" idx="10"/>
          </p:nvPr>
        </p:nvSpPr>
        <p:spPr/>
        <p:txBody>
          <a:bodyPr/>
          <a:lstStyle/>
          <a:p>
            <a:fld id="{925A35CD-A820-4AAF-AFEF-2C64D2342D67}" type="datetimeFigureOut">
              <a:rPr lang="en-US" smtClean="0"/>
              <a:t>5/2/2022</a:t>
            </a:fld>
            <a:endParaRPr lang="en-US"/>
          </a:p>
        </p:txBody>
      </p:sp>
      <p:sp>
        <p:nvSpPr>
          <p:cNvPr id="6" name="Footer Placeholder 5">
            <a:extLst>
              <a:ext uri="{FF2B5EF4-FFF2-40B4-BE49-F238E27FC236}">
                <a16:creationId xmlns:a16="http://schemas.microsoft.com/office/drawing/2014/main" id="{21198F5F-64F8-4720-8881-1F6B432E7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B9AA4B-CFB6-417F-AFAA-9D1AC1ED3AF7}"/>
              </a:ext>
            </a:extLst>
          </p:cNvPr>
          <p:cNvSpPr>
            <a:spLocks noGrp="1"/>
          </p:cNvSpPr>
          <p:nvPr>
            <p:ph type="sldNum" sz="quarter" idx="12"/>
          </p:nvPr>
        </p:nvSpPr>
        <p:spPr/>
        <p:txBody>
          <a:bodyPr/>
          <a:lstStyle/>
          <a:p>
            <a:fld id="{8851CB87-6654-4FC6-8BE1-78B1E38DE251}" type="slidenum">
              <a:rPr lang="en-US" smtClean="0"/>
              <a:t>‹#›</a:t>
            </a:fld>
            <a:endParaRPr lang="en-US"/>
          </a:p>
        </p:txBody>
      </p:sp>
    </p:spTree>
    <p:extLst>
      <p:ext uri="{BB962C8B-B14F-4D97-AF65-F5344CB8AC3E}">
        <p14:creationId xmlns:p14="http://schemas.microsoft.com/office/powerpoint/2010/main" val="54726284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19E71-7985-495A-B8C9-F9AF4B0CB8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DE44B9-8E14-4B1C-B4D5-97B78719D0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6A68CD-738C-4AB3-A01E-16027DD4FF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94A19D-15EC-45EC-B3C8-9969FB09A493}"/>
              </a:ext>
            </a:extLst>
          </p:cNvPr>
          <p:cNvSpPr>
            <a:spLocks noGrp="1"/>
          </p:cNvSpPr>
          <p:nvPr>
            <p:ph type="dt" sz="half" idx="10"/>
          </p:nvPr>
        </p:nvSpPr>
        <p:spPr/>
        <p:txBody>
          <a:bodyPr/>
          <a:lstStyle/>
          <a:p>
            <a:fld id="{925A35CD-A820-4AAF-AFEF-2C64D2342D67}" type="datetimeFigureOut">
              <a:rPr lang="en-US" smtClean="0"/>
              <a:t>5/2/2022</a:t>
            </a:fld>
            <a:endParaRPr lang="en-US"/>
          </a:p>
        </p:txBody>
      </p:sp>
      <p:sp>
        <p:nvSpPr>
          <p:cNvPr id="6" name="Footer Placeholder 5">
            <a:extLst>
              <a:ext uri="{FF2B5EF4-FFF2-40B4-BE49-F238E27FC236}">
                <a16:creationId xmlns:a16="http://schemas.microsoft.com/office/drawing/2014/main" id="{019B2F00-1293-4D0C-9224-43B107E754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CEBD01-ADAE-4878-8910-408B95618757}"/>
              </a:ext>
            </a:extLst>
          </p:cNvPr>
          <p:cNvSpPr>
            <a:spLocks noGrp="1"/>
          </p:cNvSpPr>
          <p:nvPr>
            <p:ph type="sldNum" sz="quarter" idx="12"/>
          </p:nvPr>
        </p:nvSpPr>
        <p:spPr/>
        <p:txBody>
          <a:bodyPr/>
          <a:lstStyle/>
          <a:p>
            <a:fld id="{8851CB87-6654-4FC6-8BE1-78B1E38DE251}" type="slidenum">
              <a:rPr lang="en-US" smtClean="0"/>
              <a:t>‹#›</a:t>
            </a:fld>
            <a:endParaRPr lang="en-US"/>
          </a:p>
        </p:txBody>
      </p:sp>
    </p:spTree>
    <p:extLst>
      <p:ext uri="{BB962C8B-B14F-4D97-AF65-F5344CB8AC3E}">
        <p14:creationId xmlns:p14="http://schemas.microsoft.com/office/powerpoint/2010/main" val="49455057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4210A8-BC4F-449F-97B0-3A75C20360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58A01A-539D-4306-8C9F-1ACF0B9F13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391D8F-85E1-4BA9-B9F7-F6ED52EDB7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5A35CD-A820-4AAF-AFEF-2C64D2342D67}" type="datetimeFigureOut">
              <a:rPr lang="en-US" smtClean="0"/>
              <a:t>5/2/2022</a:t>
            </a:fld>
            <a:endParaRPr lang="en-US"/>
          </a:p>
        </p:txBody>
      </p:sp>
      <p:sp>
        <p:nvSpPr>
          <p:cNvPr id="5" name="Footer Placeholder 4">
            <a:extLst>
              <a:ext uri="{FF2B5EF4-FFF2-40B4-BE49-F238E27FC236}">
                <a16:creationId xmlns:a16="http://schemas.microsoft.com/office/drawing/2014/main" id="{44E7412E-B435-46A3-A684-0F6A5A0892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1AD191-3F69-43A6-B172-75278C8F13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51CB87-6654-4FC6-8BE1-78B1E38DE251}" type="slidenum">
              <a:rPr lang="en-US" smtClean="0"/>
              <a:t>‹#›</a:t>
            </a:fld>
            <a:endParaRPr lang="en-US"/>
          </a:p>
        </p:txBody>
      </p:sp>
    </p:spTree>
    <p:extLst>
      <p:ext uri="{BB962C8B-B14F-4D97-AF65-F5344CB8AC3E}">
        <p14:creationId xmlns:p14="http://schemas.microsoft.com/office/powerpoint/2010/main" val="2287036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jpe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1.gif"/><Relationship Id="rId7" Type="http://schemas.openxmlformats.org/officeDocument/2006/relationships/diagramQuickStyle" Target="../diagrams/quickStyle1.xml"/><Relationship Id="rId2" Type="http://schemas.openxmlformats.org/officeDocument/2006/relationships/image" Target="../media/image30.gif"/><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2.gif"/><Relationship Id="rId9" Type="http://schemas.microsoft.com/office/2007/relationships/diagramDrawing" Target="../diagrams/drawing1.xml"/></Relationships>
</file>

<file path=ppt/slides/_rels/slide12.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gif"/><Relationship Id="rId1" Type="http://schemas.openxmlformats.org/officeDocument/2006/relationships/slideLayout" Target="../slideLayouts/slideLayout2.xml"/><Relationship Id="rId5" Type="http://schemas.openxmlformats.org/officeDocument/2006/relationships/image" Target="../media/image36.gif"/><Relationship Id="rId4" Type="http://schemas.openxmlformats.org/officeDocument/2006/relationships/image" Target="../media/image35.gif"/></Relationships>
</file>

<file path=ppt/slides/_rels/slide1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53.gif"/></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8.jfif"/></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7" Type="http://schemas.openxmlformats.org/officeDocument/2006/relationships/image" Target="../media/image14.gif"/><Relationship Id="rId2" Type="http://schemas.openxmlformats.org/officeDocument/2006/relationships/image" Target="../media/image9.gif"/><Relationship Id="rId1"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image" Target="../media/image12.gif"/><Relationship Id="rId4" Type="http://schemas.openxmlformats.org/officeDocument/2006/relationships/image" Target="../media/image11.gif"/></Relationships>
</file>

<file path=ppt/slides/_rels/slide6.xml.rels><?xml version="1.0" encoding="UTF-8" standalone="yes"?>
<Relationships xmlns="http://schemas.openxmlformats.org/package/2006/relationships"><Relationship Id="rId3" Type="http://schemas.openxmlformats.org/officeDocument/2006/relationships/image" Target="../media/image16.gif"/><Relationship Id="rId7" Type="http://schemas.openxmlformats.org/officeDocument/2006/relationships/image" Target="../media/image20.gif"/><Relationship Id="rId2" Type="http://schemas.openxmlformats.org/officeDocument/2006/relationships/image" Target="../media/image15.gif"/><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8.gif"/><Relationship Id="rId4" Type="http://schemas.openxmlformats.org/officeDocument/2006/relationships/image" Target="../media/image17.gif"/></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CB498-D5D1-4A5F-813B-31A875F476F8}"/>
              </a:ext>
            </a:extLst>
          </p:cNvPr>
          <p:cNvSpPr txBox="1"/>
          <p:nvPr/>
        </p:nvSpPr>
        <p:spPr>
          <a:xfrm>
            <a:off x="223630" y="3694151"/>
            <a:ext cx="11290852" cy="2215991"/>
          </a:xfrm>
          <a:prstGeom prst="rect">
            <a:avLst/>
          </a:prstGeom>
          <a:noFill/>
        </p:spPr>
        <p:txBody>
          <a:bodyPr wrap="square" rtlCol="0">
            <a:spAutoFit/>
          </a:bodyPr>
          <a:lstStyle/>
          <a:p>
            <a:pPr algn="ctr"/>
            <a:r>
              <a:rPr lang="en-US" sz="12000" b="1" dirty="0">
                <a:solidFill>
                  <a:srgbClr val="FFFF99"/>
                </a:solidFill>
                <a:latin typeface="Nirmala UI" panose="020B0502040204020203" pitchFamily="34" charset="0"/>
                <a:ea typeface="Nirmala UI" panose="020B0502040204020203" pitchFamily="34" charset="0"/>
                <a:cs typeface="Nirmala UI" panose="020B0502040204020203" pitchFamily="34" charset="0"/>
              </a:rPr>
              <a:t>Budgetomatic</a:t>
            </a:r>
            <a:endParaRPr lang="en-US" sz="10000" b="1" dirty="0">
              <a:solidFill>
                <a:schemeClr val="bg1"/>
              </a:solidFill>
              <a:latin typeface="Nirmala UI" panose="020B0502040204020203" pitchFamily="34" charset="0"/>
              <a:ea typeface="Nirmala UI" panose="020B0502040204020203" pitchFamily="34" charset="0"/>
              <a:cs typeface="Nirmala UI" panose="020B0502040204020203" pitchFamily="34" charset="0"/>
            </a:endParaRPr>
          </a:p>
          <a:p>
            <a:endParaRPr lang="en-US" b="1" dirty="0">
              <a:solidFill>
                <a:schemeClr val="bg1"/>
              </a:solidFill>
              <a:latin typeface="Nirmala UI" panose="020B0502040204020203" pitchFamily="34" charset="0"/>
              <a:ea typeface="Nirmala UI" panose="020B0502040204020203" pitchFamily="34" charset="0"/>
              <a:cs typeface="Nirmala UI" panose="020B0502040204020203" pitchFamily="34" charset="0"/>
            </a:endParaRPr>
          </a:p>
        </p:txBody>
      </p:sp>
      <p:sp>
        <p:nvSpPr>
          <p:cNvPr id="5" name="TextBox 4">
            <a:extLst>
              <a:ext uri="{FF2B5EF4-FFF2-40B4-BE49-F238E27FC236}">
                <a16:creationId xmlns:a16="http://schemas.microsoft.com/office/drawing/2014/main" id="{8ED19C00-FB1F-48C1-8705-77E1D57314C8}"/>
              </a:ext>
            </a:extLst>
          </p:cNvPr>
          <p:cNvSpPr txBox="1"/>
          <p:nvPr/>
        </p:nvSpPr>
        <p:spPr>
          <a:xfrm flipH="1">
            <a:off x="387626" y="3694151"/>
            <a:ext cx="4726057" cy="369332"/>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7E4D334C-3716-477F-99BD-CBD1E1A00A94}"/>
              </a:ext>
            </a:extLst>
          </p:cNvPr>
          <p:cNvSpPr txBox="1"/>
          <p:nvPr/>
        </p:nvSpPr>
        <p:spPr>
          <a:xfrm>
            <a:off x="318052" y="5556199"/>
            <a:ext cx="11555896" cy="707886"/>
          </a:xfrm>
          <a:prstGeom prst="rect">
            <a:avLst/>
          </a:prstGeom>
          <a:noFill/>
        </p:spPr>
        <p:txBody>
          <a:bodyPr wrap="square" rtlCol="0">
            <a:spAutoFit/>
          </a:bodyPr>
          <a:lstStyle/>
          <a:p>
            <a:pPr algn="ctr"/>
            <a:r>
              <a:rPr lang="en-US" sz="2000" b="1" dirty="0">
                <a:solidFill>
                  <a:schemeClr val="bg1"/>
                </a:solidFill>
                <a:latin typeface="Nirmala UI" panose="020B0502040204020203" pitchFamily="34" charset="0"/>
                <a:ea typeface="Nirmala UI" panose="020B0502040204020203" pitchFamily="34" charset="0"/>
                <a:cs typeface="Nirmala UI" panose="020B0502040204020203" pitchFamily="34" charset="0"/>
              </a:rPr>
              <a:t>Dikshant Dwivedi – E19CSE194 | Kshitij Kumar – E19CSE146 | Pranjali Jain – E19CSE114</a:t>
            </a:r>
          </a:p>
          <a:p>
            <a:pPr algn="ctr"/>
            <a:r>
              <a:rPr lang="en-US" sz="2000" b="1" dirty="0">
                <a:solidFill>
                  <a:schemeClr val="bg1"/>
                </a:solidFill>
                <a:latin typeface="Nirmala UI" panose="020B0502040204020203" pitchFamily="34" charset="0"/>
                <a:ea typeface="Nirmala UI" panose="020B0502040204020203" pitchFamily="34" charset="0"/>
                <a:cs typeface="Nirmala UI" panose="020B0502040204020203" pitchFamily="34" charset="0"/>
              </a:rPr>
              <a:t>EB04</a:t>
            </a:r>
          </a:p>
        </p:txBody>
      </p:sp>
      <p:pic>
        <p:nvPicPr>
          <p:cNvPr id="9" name="Picture 8">
            <a:extLst>
              <a:ext uri="{FF2B5EF4-FFF2-40B4-BE49-F238E27FC236}">
                <a16:creationId xmlns:a16="http://schemas.microsoft.com/office/drawing/2014/main" id="{3FEF352F-1CD5-4BC5-BC79-5C06DF2C30E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29191" y="131012"/>
            <a:ext cx="2130437" cy="711532"/>
          </a:xfrm>
          <a:prstGeom prst="rect">
            <a:avLst/>
          </a:prstGeom>
        </p:spPr>
      </p:pic>
    </p:spTree>
    <p:extLst>
      <p:ext uri="{BB962C8B-B14F-4D97-AF65-F5344CB8AC3E}">
        <p14:creationId xmlns:p14="http://schemas.microsoft.com/office/powerpoint/2010/main" val="250535944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E57906-5BFD-4AA1-9BAF-82852C0E1CF0}"/>
              </a:ext>
            </a:extLst>
          </p:cNvPr>
          <p:cNvSpPr txBox="1"/>
          <p:nvPr/>
        </p:nvSpPr>
        <p:spPr>
          <a:xfrm>
            <a:off x="-130985" y="129538"/>
            <a:ext cx="7726307" cy="1099083"/>
          </a:xfrm>
          <a:prstGeom prst="rect">
            <a:avLst/>
          </a:prstGeom>
          <a:noFill/>
        </p:spPr>
        <p:txBody>
          <a:bodyPr wrap="square">
            <a:spAutoFit/>
          </a:bodyPr>
          <a:lstStyle/>
          <a:p>
            <a:pPr marL="0" marR="0" algn="ctr">
              <a:lnSpc>
                <a:spcPct val="107000"/>
              </a:lnSpc>
              <a:spcBef>
                <a:spcPts val="0"/>
              </a:spcBef>
              <a:spcAft>
                <a:spcPts val="800"/>
              </a:spcAft>
            </a:pPr>
            <a:r>
              <a:rPr lang="en-US" sz="6600" b="1" dirty="0">
                <a:effectLst/>
                <a:latin typeface="Nirmala UI" panose="020B0502040204020203" pitchFamily="34" charset="0"/>
                <a:ea typeface="Nirmala UI" panose="020B0502040204020203" pitchFamily="34" charset="0"/>
                <a:cs typeface="Nirmala UI" panose="020B0502040204020203" pitchFamily="34" charset="0"/>
              </a:rPr>
              <a:t>Project resources</a:t>
            </a:r>
          </a:p>
        </p:txBody>
      </p:sp>
      <p:grpSp>
        <p:nvGrpSpPr>
          <p:cNvPr id="20" name="Group 19">
            <a:extLst>
              <a:ext uri="{FF2B5EF4-FFF2-40B4-BE49-F238E27FC236}">
                <a16:creationId xmlns:a16="http://schemas.microsoft.com/office/drawing/2014/main" id="{48A866DF-B68D-4C3F-A833-7B5941242736}"/>
              </a:ext>
            </a:extLst>
          </p:cNvPr>
          <p:cNvGrpSpPr/>
          <p:nvPr/>
        </p:nvGrpSpPr>
        <p:grpSpPr>
          <a:xfrm>
            <a:off x="564874" y="1256172"/>
            <a:ext cx="11062251" cy="2172828"/>
            <a:chOff x="318053" y="1521390"/>
            <a:chExt cx="11559725" cy="2525158"/>
          </a:xfrm>
        </p:grpSpPr>
        <p:pic>
          <p:nvPicPr>
            <p:cNvPr id="9" name="Picture 8">
              <a:extLst>
                <a:ext uri="{FF2B5EF4-FFF2-40B4-BE49-F238E27FC236}">
                  <a16:creationId xmlns:a16="http://schemas.microsoft.com/office/drawing/2014/main" id="{AC78CFB0-6015-4C84-85EA-5761974DCC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8053" y="1534467"/>
              <a:ext cx="3309730" cy="1782162"/>
            </a:xfrm>
            <a:prstGeom prst="rect">
              <a:avLst/>
            </a:prstGeom>
          </p:spPr>
        </p:pic>
        <p:sp>
          <p:nvSpPr>
            <p:cNvPr id="4" name="Rectangle 3">
              <a:extLst>
                <a:ext uri="{FF2B5EF4-FFF2-40B4-BE49-F238E27FC236}">
                  <a16:creationId xmlns:a16="http://schemas.microsoft.com/office/drawing/2014/main" id="{F537974A-9BDB-47DB-9302-E70372190054}"/>
                </a:ext>
              </a:extLst>
            </p:cNvPr>
            <p:cNvSpPr/>
            <p:nvPr/>
          </p:nvSpPr>
          <p:spPr>
            <a:xfrm>
              <a:off x="318053" y="3316630"/>
              <a:ext cx="3309730" cy="718658"/>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0" i="0" dirty="0">
                  <a:solidFill>
                    <a:schemeClr val="tx1"/>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 database cluster provided by the mongo dB for trial basis.  </a:t>
              </a:r>
              <a:endParaRPr lang="en-US" sz="1500" dirty="0">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pic>
          <p:nvPicPr>
            <p:cNvPr id="14" name="Picture 13">
              <a:extLst>
                <a:ext uri="{FF2B5EF4-FFF2-40B4-BE49-F238E27FC236}">
                  <a16:creationId xmlns:a16="http://schemas.microsoft.com/office/drawing/2014/main" id="{85F21EDE-D51C-4E36-B302-C152EF69843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815627" y="1521390"/>
              <a:ext cx="4077839" cy="1854489"/>
            </a:xfrm>
            <a:prstGeom prst="rect">
              <a:avLst/>
            </a:prstGeom>
          </p:spPr>
        </p:pic>
        <p:sp>
          <p:nvSpPr>
            <p:cNvPr id="15" name="TextBox 14">
              <a:extLst>
                <a:ext uri="{FF2B5EF4-FFF2-40B4-BE49-F238E27FC236}">
                  <a16:creationId xmlns:a16="http://schemas.microsoft.com/office/drawing/2014/main" id="{14690482-B43D-4685-BA40-3A472208B91C}"/>
                </a:ext>
              </a:extLst>
            </p:cNvPr>
            <p:cNvSpPr txBox="1"/>
            <p:nvPr/>
          </p:nvSpPr>
          <p:spPr>
            <a:xfrm>
              <a:off x="3815627" y="3375879"/>
              <a:ext cx="4077839" cy="670669"/>
            </a:xfrm>
            <a:prstGeom prst="rect">
              <a:avLst/>
            </a:prstGeom>
            <a:noFill/>
            <a:ln>
              <a:solidFill>
                <a:schemeClr val="tx1"/>
              </a:solidFill>
            </a:ln>
          </p:spPr>
          <p:txBody>
            <a:bodyPr wrap="square" rtlCol="0">
              <a:spAutoFit/>
            </a:bodyPr>
            <a:lstStyle/>
            <a:p>
              <a:r>
                <a:rPr lang="en-US" sz="1500" dirty="0">
                  <a:latin typeface="Nirmala UI Semilight" panose="020B0402040204020203" pitchFamily="34" charset="0"/>
                  <a:ea typeface="Nirmala UI Semilight" panose="020B0402040204020203" pitchFamily="34" charset="0"/>
                  <a:cs typeface="Nirmala UI Semilight" panose="020B0402040204020203" pitchFamily="34" charset="0"/>
                </a:rPr>
                <a:t>Node JS for JavaScript backend development.</a:t>
              </a:r>
            </a:p>
          </p:txBody>
        </p:sp>
        <p:pic>
          <p:nvPicPr>
            <p:cNvPr id="16" name="Picture 15">
              <a:extLst>
                <a:ext uri="{FF2B5EF4-FFF2-40B4-BE49-F238E27FC236}">
                  <a16:creationId xmlns:a16="http://schemas.microsoft.com/office/drawing/2014/main" id="{AA984DDC-DCB4-4763-85BB-FB553A20B69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14161" y="1534467"/>
              <a:ext cx="3763617" cy="1782162"/>
            </a:xfrm>
            <a:prstGeom prst="rect">
              <a:avLst/>
            </a:prstGeom>
          </p:spPr>
        </p:pic>
        <p:sp>
          <p:nvSpPr>
            <p:cNvPr id="17" name="Rectangle 16">
              <a:extLst>
                <a:ext uri="{FF2B5EF4-FFF2-40B4-BE49-F238E27FC236}">
                  <a16:creationId xmlns:a16="http://schemas.microsoft.com/office/drawing/2014/main" id="{421898DE-0C5F-47C6-ACE6-849B7BD67228}"/>
                </a:ext>
              </a:extLst>
            </p:cNvPr>
            <p:cNvSpPr/>
            <p:nvPr/>
          </p:nvSpPr>
          <p:spPr>
            <a:xfrm>
              <a:off x="8114161" y="3316630"/>
              <a:ext cx="3763616" cy="718658"/>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0" i="0" dirty="0">
                  <a:solidFill>
                    <a:schemeClr val="tx1"/>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Android studio for developing android application.</a:t>
              </a:r>
              <a:endParaRPr lang="en-US" sz="1500" dirty="0">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grpSp>
      <p:pic>
        <p:nvPicPr>
          <p:cNvPr id="19" name="Picture 18">
            <a:extLst>
              <a:ext uri="{FF2B5EF4-FFF2-40B4-BE49-F238E27FC236}">
                <a16:creationId xmlns:a16="http://schemas.microsoft.com/office/drawing/2014/main" id="{C263F317-F2C4-43C2-AA2F-B831A29EDFC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64874" y="3737114"/>
            <a:ext cx="3167295" cy="1500809"/>
          </a:xfrm>
          <a:prstGeom prst="rect">
            <a:avLst/>
          </a:prstGeom>
        </p:spPr>
      </p:pic>
      <p:sp>
        <p:nvSpPr>
          <p:cNvPr id="21" name="Rectangle 20">
            <a:extLst>
              <a:ext uri="{FF2B5EF4-FFF2-40B4-BE49-F238E27FC236}">
                <a16:creationId xmlns:a16="http://schemas.microsoft.com/office/drawing/2014/main" id="{D188D641-4683-4FAD-8CA1-D5B54A0A9DB9}"/>
              </a:ext>
            </a:extLst>
          </p:cNvPr>
          <p:cNvSpPr/>
          <p:nvPr/>
        </p:nvSpPr>
        <p:spPr>
          <a:xfrm>
            <a:off x="564875" y="5237923"/>
            <a:ext cx="3167294" cy="1045175"/>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rPr>
              <a:t>4</a:t>
            </a:r>
            <a:r>
              <a:rPr lang="en-US" sz="1500" b="0" i="0" dirty="0">
                <a:solidFill>
                  <a:schemeClr val="tx1"/>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windows 10 workstations with VS Code and android studio for developing the android version of the software.  </a:t>
            </a:r>
            <a:endParaRPr lang="en-US" sz="1500" dirty="0">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pic>
        <p:nvPicPr>
          <p:cNvPr id="23" name="Picture 22">
            <a:extLst>
              <a:ext uri="{FF2B5EF4-FFF2-40B4-BE49-F238E27FC236}">
                <a16:creationId xmlns:a16="http://schemas.microsoft.com/office/drawing/2014/main" id="{BD5F80CC-EFFF-4E97-AAED-A97599628DFE}"/>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11929" y="3737113"/>
            <a:ext cx="3902349" cy="2296047"/>
          </a:xfrm>
          <a:prstGeom prst="rect">
            <a:avLst/>
          </a:prstGeom>
        </p:spPr>
      </p:pic>
      <p:sp>
        <p:nvSpPr>
          <p:cNvPr id="24" name="Rectangle 23">
            <a:extLst>
              <a:ext uri="{FF2B5EF4-FFF2-40B4-BE49-F238E27FC236}">
                <a16:creationId xmlns:a16="http://schemas.microsoft.com/office/drawing/2014/main" id="{633732CF-7346-488E-AD33-A2C8BE3B3002}"/>
              </a:ext>
            </a:extLst>
          </p:cNvPr>
          <p:cNvSpPr/>
          <p:nvPr/>
        </p:nvSpPr>
        <p:spPr>
          <a:xfrm>
            <a:off x="3911928" y="5418396"/>
            <a:ext cx="3902349" cy="864702"/>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0" i="0" dirty="0">
                <a:solidFill>
                  <a:srgbClr val="000000"/>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An Android phone to be used as test hardware for the mobile version of the software.</a:t>
            </a:r>
            <a:endParaRPr lang="en-US" sz="1500" dirty="0">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pic>
        <p:nvPicPr>
          <p:cNvPr id="26" name="Picture 25">
            <a:extLst>
              <a:ext uri="{FF2B5EF4-FFF2-40B4-BE49-F238E27FC236}">
                <a16:creationId xmlns:a16="http://schemas.microsoft.com/office/drawing/2014/main" id="{FEA061AF-F23A-4B52-9337-430E783C4EBD}"/>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025476" y="3748622"/>
            <a:ext cx="3601648" cy="1669774"/>
          </a:xfrm>
          <a:prstGeom prst="rect">
            <a:avLst/>
          </a:prstGeom>
        </p:spPr>
      </p:pic>
      <p:sp>
        <p:nvSpPr>
          <p:cNvPr id="27" name="Rectangle 26">
            <a:extLst>
              <a:ext uri="{FF2B5EF4-FFF2-40B4-BE49-F238E27FC236}">
                <a16:creationId xmlns:a16="http://schemas.microsoft.com/office/drawing/2014/main" id="{8DEA7023-F957-4602-B5B9-4FA826AE9A63}"/>
              </a:ext>
            </a:extLst>
          </p:cNvPr>
          <p:cNvSpPr/>
          <p:nvPr/>
        </p:nvSpPr>
        <p:spPr>
          <a:xfrm>
            <a:off x="7994037" y="5418396"/>
            <a:ext cx="3633088" cy="864702"/>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0" i="0" dirty="0">
                <a:solidFill>
                  <a:srgbClr val="000000"/>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Kotlin</a:t>
            </a:r>
            <a:r>
              <a:rPr lang="en-US" sz="1500"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 official language appointed by google for android app development.</a:t>
            </a:r>
            <a:endParaRPr lang="en-US" sz="1500" dirty="0">
              <a:solidFill>
                <a:schemeClr val="tx1"/>
              </a:solidFill>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337711324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3C61C23-6D8C-485C-85CF-21F544BE2EF3}"/>
              </a:ext>
            </a:extLst>
          </p:cNvPr>
          <p:cNvGrpSpPr/>
          <p:nvPr/>
        </p:nvGrpSpPr>
        <p:grpSpPr>
          <a:xfrm>
            <a:off x="439807" y="775253"/>
            <a:ext cx="11073848" cy="3279913"/>
            <a:chOff x="439807" y="775253"/>
            <a:chExt cx="11073848" cy="3279913"/>
          </a:xfrm>
        </p:grpSpPr>
        <p:pic>
          <p:nvPicPr>
            <p:cNvPr id="3" name="Picture 2">
              <a:extLst>
                <a:ext uri="{FF2B5EF4-FFF2-40B4-BE49-F238E27FC236}">
                  <a16:creationId xmlns:a16="http://schemas.microsoft.com/office/drawing/2014/main" id="{99EAD4E7-7E8A-4C79-9BA2-E4527A673E3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58516" y="1069663"/>
              <a:ext cx="2897428" cy="2985503"/>
            </a:xfrm>
            <a:prstGeom prst="rect">
              <a:avLst/>
            </a:prstGeom>
          </p:spPr>
        </p:pic>
        <p:pic>
          <p:nvPicPr>
            <p:cNvPr id="5" name="Picture 4">
              <a:extLst>
                <a:ext uri="{FF2B5EF4-FFF2-40B4-BE49-F238E27FC236}">
                  <a16:creationId xmlns:a16="http://schemas.microsoft.com/office/drawing/2014/main" id="{7B369B9B-C6BE-4487-A4FD-6614ED528B8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4647" b="17407"/>
            <a:stretch/>
          </p:blipFill>
          <p:spPr>
            <a:xfrm>
              <a:off x="7624389" y="1200957"/>
              <a:ext cx="3889266" cy="2722916"/>
            </a:xfrm>
            <a:prstGeom prst="rect">
              <a:avLst/>
            </a:prstGeom>
          </p:spPr>
        </p:pic>
        <p:pic>
          <p:nvPicPr>
            <p:cNvPr id="7" name="Picture 6">
              <a:extLst>
                <a:ext uri="{FF2B5EF4-FFF2-40B4-BE49-F238E27FC236}">
                  <a16:creationId xmlns:a16="http://schemas.microsoft.com/office/drawing/2014/main" id="{1BE7CA6A-78E5-40EF-97AF-EEA191714E5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12213"/>
            <a:stretch/>
          </p:blipFill>
          <p:spPr>
            <a:xfrm>
              <a:off x="439807" y="775253"/>
              <a:ext cx="3300534" cy="2985504"/>
            </a:xfrm>
            <a:prstGeom prst="rect">
              <a:avLst/>
            </a:prstGeom>
          </p:spPr>
        </p:pic>
      </p:grpSp>
      <p:sp>
        <p:nvSpPr>
          <p:cNvPr id="8" name="TextBox 7">
            <a:extLst>
              <a:ext uri="{FF2B5EF4-FFF2-40B4-BE49-F238E27FC236}">
                <a16:creationId xmlns:a16="http://schemas.microsoft.com/office/drawing/2014/main" id="{2CA1515F-5F5B-4788-B67F-62A051EE9E95}"/>
              </a:ext>
            </a:extLst>
          </p:cNvPr>
          <p:cNvSpPr txBox="1"/>
          <p:nvPr/>
        </p:nvSpPr>
        <p:spPr>
          <a:xfrm>
            <a:off x="308115" y="94029"/>
            <a:ext cx="5029198" cy="784830"/>
          </a:xfrm>
          <a:prstGeom prst="rect">
            <a:avLst/>
          </a:prstGeom>
          <a:noFill/>
        </p:spPr>
        <p:txBody>
          <a:bodyPr wrap="square" rtlCol="0">
            <a:spAutoFit/>
          </a:bodyPr>
          <a:lstStyle/>
          <a:p>
            <a:r>
              <a:rPr lang="en-US" sz="4500" b="1" dirty="0">
                <a:latin typeface="Nirmala UI" panose="020B0502040204020203" pitchFamily="34" charset="0"/>
                <a:ea typeface="Nirmala UI" panose="020B0502040204020203" pitchFamily="34" charset="0"/>
                <a:cs typeface="Nirmala UI" panose="020B0502040204020203" pitchFamily="34" charset="0"/>
              </a:rPr>
              <a:t>Users and Roles</a:t>
            </a:r>
          </a:p>
        </p:txBody>
      </p:sp>
      <p:graphicFrame>
        <p:nvGraphicFramePr>
          <p:cNvPr id="11" name="Diagram 10">
            <a:extLst>
              <a:ext uri="{FF2B5EF4-FFF2-40B4-BE49-F238E27FC236}">
                <a16:creationId xmlns:a16="http://schemas.microsoft.com/office/drawing/2014/main" id="{677A3EB7-1167-4C73-8308-D26CA55A6A5F}"/>
              </a:ext>
            </a:extLst>
          </p:cNvPr>
          <p:cNvGraphicFramePr/>
          <p:nvPr>
            <p:extLst>
              <p:ext uri="{D42A27DB-BD31-4B8C-83A1-F6EECF244321}">
                <p14:modId xmlns:p14="http://schemas.microsoft.com/office/powerpoint/2010/main" val="4112619134"/>
              </p:ext>
            </p:extLst>
          </p:nvPr>
        </p:nvGraphicFramePr>
        <p:xfrm>
          <a:off x="157369" y="4403871"/>
          <a:ext cx="11877261" cy="199243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8319283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E7A71F-74E7-4CC0-AFF6-2F8842121C2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8506" y="1271145"/>
            <a:ext cx="2297488" cy="2297488"/>
          </a:xfrm>
          <a:prstGeom prst="rect">
            <a:avLst/>
          </a:prstGeom>
        </p:spPr>
      </p:pic>
      <p:sp>
        <p:nvSpPr>
          <p:cNvPr id="10" name="TextBox 9">
            <a:extLst>
              <a:ext uri="{FF2B5EF4-FFF2-40B4-BE49-F238E27FC236}">
                <a16:creationId xmlns:a16="http://schemas.microsoft.com/office/drawing/2014/main" id="{82592328-4F4D-4EF5-A86D-63EF847C118E}"/>
              </a:ext>
            </a:extLst>
          </p:cNvPr>
          <p:cNvSpPr txBox="1"/>
          <p:nvPr/>
        </p:nvSpPr>
        <p:spPr>
          <a:xfrm>
            <a:off x="2438163" y="1423559"/>
            <a:ext cx="2854314" cy="2145074"/>
          </a:xfrm>
          <a:prstGeom prst="rect">
            <a:avLst/>
          </a:prstGeom>
          <a:noFill/>
        </p:spPr>
        <p:txBody>
          <a:bodyPr wrap="square">
            <a:spAutoFit/>
          </a:bodyPr>
          <a:lstStyle/>
          <a:p>
            <a:pPr marL="0" marR="0">
              <a:lnSpc>
                <a:spcPct val="107000"/>
              </a:lnSpc>
              <a:spcBef>
                <a:spcPts val="0"/>
              </a:spcBef>
              <a:spcAft>
                <a:spcPts val="800"/>
              </a:spcAft>
            </a:pPr>
            <a:r>
              <a:rPr lang="en-US" sz="1800" dirty="0">
                <a:solidFill>
                  <a:schemeClr val="tx1">
                    <a:lumMod val="65000"/>
                    <a:lumOff val="35000"/>
                  </a:schemeClr>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a:t>
            </a:r>
            <a:r>
              <a:rPr lang="en-US" dirty="0">
                <a:solidFill>
                  <a:schemeClr val="tx1">
                    <a:lumMod val="65000"/>
                    <a:lumOff val="35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E</a:t>
            </a:r>
            <a:r>
              <a:rPr lang="en-US" sz="1800" dirty="0">
                <a:solidFill>
                  <a:schemeClr val="tx1">
                    <a:lumMod val="65000"/>
                    <a:lumOff val="35000"/>
                  </a:schemeClr>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nter all </a:t>
            </a:r>
            <a:r>
              <a:rPr lang="en-US" dirty="0">
                <a:solidFill>
                  <a:schemeClr val="tx1">
                    <a:lumMod val="65000"/>
                    <a:lumOff val="35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your</a:t>
            </a:r>
            <a:r>
              <a:rPr lang="en-US" sz="1800" dirty="0">
                <a:solidFill>
                  <a:schemeClr val="tx1">
                    <a:lumMod val="65000"/>
                    <a:lumOff val="35000"/>
                  </a:schemeClr>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expenses in an organized manner based on categories like manual helpers, personal maintenance, due dates and other one-time expenses. </a:t>
            </a:r>
          </a:p>
        </p:txBody>
      </p:sp>
      <p:sp>
        <p:nvSpPr>
          <p:cNvPr id="12" name="TextBox 11">
            <a:extLst>
              <a:ext uri="{FF2B5EF4-FFF2-40B4-BE49-F238E27FC236}">
                <a16:creationId xmlns:a16="http://schemas.microsoft.com/office/drawing/2014/main" id="{A4A1143D-7A29-417B-AABD-4B3D22BF26F3}"/>
              </a:ext>
            </a:extLst>
          </p:cNvPr>
          <p:cNvSpPr txBox="1"/>
          <p:nvPr/>
        </p:nvSpPr>
        <p:spPr>
          <a:xfrm>
            <a:off x="2848302" y="4376993"/>
            <a:ext cx="2716483" cy="1848711"/>
          </a:xfrm>
          <a:prstGeom prst="rect">
            <a:avLst/>
          </a:prstGeom>
          <a:noFill/>
        </p:spPr>
        <p:txBody>
          <a:bodyPr wrap="square">
            <a:spAutoFit/>
          </a:bodyPr>
          <a:lstStyle/>
          <a:p>
            <a:pPr marL="0" marR="0">
              <a:lnSpc>
                <a:spcPct val="107000"/>
              </a:lnSpc>
              <a:spcBef>
                <a:spcPts val="0"/>
              </a:spcBef>
              <a:spcAft>
                <a:spcPts val="800"/>
              </a:spcAft>
            </a:pPr>
            <a:r>
              <a:rPr lang="en-US" dirty="0">
                <a:solidFill>
                  <a:schemeClr val="tx1">
                    <a:lumMod val="65000"/>
                    <a:lumOff val="35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M</a:t>
            </a:r>
            <a:r>
              <a:rPr lang="en-US" sz="1800" dirty="0">
                <a:solidFill>
                  <a:schemeClr val="tx1">
                    <a:lumMod val="65000"/>
                    <a:lumOff val="35000"/>
                  </a:schemeClr>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aintain daily attendance records of household and other labor helpers like cook, maid, driver, washerman, gardener etc.</a:t>
            </a:r>
          </a:p>
        </p:txBody>
      </p:sp>
      <p:pic>
        <p:nvPicPr>
          <p:cNvPr id="14" name="Picture 13">
            <a:extLst>
              <a:ext uri="{FF2B5EF4-FFF2-40B4-BE49-F238E27FC236}">
                <a16:creationId xmlns:a16="http://schemas.microsoft.com/office/drawing/2014/main" id="{6B3E45EC-B5E5-4C63-8581-5EEB5F7FB56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8250" b="17584"/>
          <a:stretch/>
        </p:blipFill>
        <p:spPr>
          <a:xfrm>
            <a:off x="5641421" y="1496070"/>
            <a:ext cx="3116964" cy="2000052"/>
          </a:xfrm>
          <a:prstGeom prst="rect">
            <a:avLst/>
          </a:prstGeom>
        </p:spPr>
      </p:pic>
      <p:sp>
        <p:nvSpPr>
          <p:cNvPr id="16" name="TextBox 15">
            <a:extLst>
              <a:ext uri="{FF2B5EF4-FFF2-40B4-BE49-F238E27FC236}">
                <a16:creationId xmlns:a16="http://schemas.microsoft.com/office/drawing/2014/main" id="{90A7B75E-DEFD-48A9-90AB-F1CC6942EA5E}"/>
              </a:ext>
            </a:extLst>
          </p:cNvPr>
          <p:cNvSpPr txBox="1"/>
          <p:nvPr/>
        </p:nvSpPr>
        <p:spPr>
          <a:xfrm>
            <a:off x="9073878" y="1643715"/>
            <a:ext cx="2721787" cy="1552348"/>
          </a:xfrm>
          <a:prstGeom prst="rect">
            <a:avLst/>
          </a:prstGeom>
          <a:noFill/>
        </p:spPr>
        <p:txBody>
          <a:bodyPr wrap="square">
            <a:spAutoFit/>
          </a:bodyPr>
          <a:lstStyle/>
          <a:p>
            <a:pPr marL="0" marR="0">
              <a:lnSpc>
                <a:spcPct val="107000"/>
              </a:lnSpc>
              <a:spcBef>
                <a:spcPts val="0"/>
              </a:spcBef>
              <a:spcAft>
                <a:spcPts val="800"/>
              </a:spcAft>
            </a:pPr>
            <a:r>
              <a:rPr lang="en-US" sz="1800" dirty="0">
                <a:solidFill>
                  <a:schemeClr val="tx1">
                    <a:lumMod val="65000"/>
                    <a:lumOff val="35000"/>
                  </a:schemeClr>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Get alerts/reminders of due dates of any upcoming bills, subscription renewals, EMI dates, rents, fees, etc.</a:t>
            </a:r>
          </a:p>
        </p:txBody>
      </p:sp>
      <p:pic>
        <p:nvPicPr>
          <p:cNvPr id="18" name="Picture 17">
            <a:extLst>
              <a:ext uri="{FF2B5EF4-FFF2-40B4-BE49-F238E27FC236}">
                <a16:creationId xmlns:a16="http://schemas.microsoft.com/office/drawing/2014/main" id="{CCA5C124-2EDA-4A76-B87A-82BEE1E57CB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1666" t="22417" r="10500" b="20416"/>
          <a:stretch/>
        </p:blipFill>
        <p:spPr>
          <a:xfrm>
            <a:off x="5665512" y="4042975"/>
            <a:ext cx="2971820" cy="2182729"/>
          </a:xfrm>
          <a:prstGeom prst="rect">
            <a:avLst/>
          </a:prstGeom>
        </p:spPr>
      </p:pic>
      <p:sp>
        <p:nvSpPr>
          <p:cNvPr id="20" name="TextBox 19">
            <a:extLst>
              <a:ext uri="{FF2B5EF4-FFF2-40B4-BE49-F238E27FC236}">
                <a16:creationId xmlns:a16="http://schemas.microsoft.com/office/drawing/2014/main" id="{92CAEDA1-D7BF-412B-A789-2BC564B9C1F0}"/>
              </a:ext>
            </a:extLst>
          </p:cNvPr>
          <p:cNvSpPr txBox="1"/>
          <p:nvPr/>
        </p:nvSpPr>
        <p:spPr>
          <a:xfrm>
            <a:off x="8838785" y="4141748"/>
            <a:ext cx="3218050" cy="2145074"/>
          </a:xfrm>
          <a:prstGeom prst="rect">
            <a:avLst/>
          </a:prstGeom>
          <a:noFill/>
        </p:spPr>
        <p:txBody>
          <a:bodyPr wrap="square">
            <a:spAutoFit/>
          </a:bodyPr>
          <a:lstStyle/>
          <a:p>
            <a:pPr marL="0" marR="0">
              <a:lnSpc>
                <a:spcPct val="107000"/>
              </a:lnSpc>
              <a:spcBef>
                <a:spcPts val="0"/>
              </a:spcBef>
              <a:spcAft>
                <a:spcPts val="800"/>
              </a:spcAft>
            </a:pPr>
            <a:r>
              <a:rPr lang="en-US" sz="1800" dirty="0">
                <a:solidFill>
                  <a:schemeClr val="tx1">
                    <a:lumMod val="65000"/>
                    <a:lumOff val="35000"/>
                  </a:schemeClr>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Based on the user fed information, get timely analysis of expenditure and income distributions along with savings </a:t>
            </a:r>
            <a:r>
              <a:rPr lang="en-US" dirty="0">
                <a:solidFill>
                  <a:schemeClr val="tx1">
                    <a:lumMod val="65000"/>
                    <a:lumOff val="35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to i</a:t>
            </a:r>
            <a:r>
              <a:rPr lang="en-US" sz="1800" dirty="0">
                <a:solidFill>
                  <a:schemeClr val="tx1">
                    <a:lumMod val="65000"/>
                    <a:lumOff val="35000"/>
                  </a:schemeClr>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dentify where </a:t>
            </a:r>
            <a:r>
              <a:rPr lang="en-US" dirty="0">
                <a:solidFill>
                  <a:schemeClr val="tx1">
                    <a:lumMod val="65000"/>
                    <a:lumOff val="35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you</a:t>
            </a:r>
            <a:r>
              <a:rPr lang="en-US" sz="1800" dirty="0">
                <a:solidFill>
                  <a:schemeClr val="tx1">
                    <a:lumMod val="65000"/>
                    <a:lumOff val="35000"/>
                  </a:schemeClr>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went overboard on </a:t>
            </a:r>
            <a:r>
              <a:rPr lang="en-US" dirty="0">
                <a:solidFill>
                  <a:schemeClr val="tx1">
                    <a:lumMod val="65000"/>
                    <a:lumOff val="35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your</a:t>
            </a:r>
            <a:r>
              <a:rPr lang="en-US" sz="1800" dirty="0">
                <a:solidFill>
                  <a:schemeClr val="tx1">
                    <a:lumMod val="65000"/>
                    <a:lumOff val="35000"/>
                  </a:schemeClr>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 purchase.</a:t>
            </a:r>
          </a:p>
        </p:txBody>
      </p:sp>
      <p:sp>
        <p:nvSpPr>
          <p:cNvPr id="21" name="TextBox 20">
            <a:extLst>
              <a:ext uri="{FF2B5EF4-FFF2-40B4-BE49-F238E27FC236}">
                <a16:creationId xmlns:a16="http://schemas.microsoft.com/office/drawing/2014/main" id="{2361023A-F0D1-43C5-ABD1-92EF1BF8021A}"/>
              </a:ext>
            </a:extLst>
          </p:cNvPr>
          <p:cNvSpPr txBox="1"/>
          <p:nvPr/>
        </p:nvSpPr>
        <p:spPr>
          <a:xfrm>
            <a:off x="2377236" y="159954"/>
            <a:ext cx="8070574" cy="861774"/>
          </a:xfrm>
          <a:prstGeom prst="rect">
            <a:avLst/>
          </a:prstGeom>
          <a:noFill/>
        </p:spPr>
        <p:txBody>
          <a:bodyPr wrap="square" rtlCol="0">
            <a:spAutoFit/>
          </a:bodyPr>
          <a:lstStyle/>
          <a:p>
            <a:r>
              <a:rPr lang="en-US" sz="5000" b="1" dirty="0">
                <a:latin typeface="Nirmala UI" panose="020B0502040204020203" pitchFamily="34" charset="0"/>
                <a:ea typeface="Nirmala UI" panose="020B0502040204020203" pitchFamily="34" charset="0"/>
                <a:cs typeface="Nirmala UI" panose="020B0502040204020203" pitchFamily="34" charset="0"/>
              </a:rPr>
              <a:t>Software requirements</a:t>
            </a:r>
          </a:p>
        </p:txBody>
      </p:sp>
      <p:pic>
        <p:nvPicPr>
          <p:cNvPr id="23" name="Picture 22">
            <a:extLst>
              <a:ext uri="{FF2B5EF4-FFF2-40B4-BE49-F238E27FC236}">
                <a16:creationId xmlns:a16="http://schemas.microsoft.com/office/drawing/2014/main" id="{2B696982-84EE-4A1F-823E-3556180D05D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159" y="3818050"/>
            <a:ext cx="2676181" cy="2676181"/>
          </a:xfrm>
          <a:prstGeom prst="rect">
            <a:avLst/>
          </a:prstGeom>
        </p:spPr>
      </p:pic>
    </p:spTree>
    <p:extLst>
      <p:ext uri="{BB962C8B-B14F-4D97-AF65-F5344CB8AC3E}">
        <p14:creationId xmlns:p14="http://schemas.microsoft.com/office/powerpoint/2010/main" val="241170276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14BBDB9-BDA4-4673-8073-3AB8CF6C0395}"/>
              </a:ext>
            </a:extLst>
          </p:cNvPr>
          <p:cNvGrpSpPr/>
          <p:nvPr/>
        </p:nvGrpSpPr>
        <p:grpSpPr>
          <a:xfrm>
            <a:off x="178904" y="332277"/>
            <a:ext cx="5327582" cy="6193443"/>
            <a:chOff x="178904" y="332277"/>
            <a:chExt cx="5327582" cy="6193443"/>
          </a:xfrm>
        </p:grpSpPr>
        <p:sp>
          <p:nvSpPr>
            <p:cNvPr id="3" name="Frame 2">
              <a:extLst>
                <a:ext uri="{FF2B5EF4-FFF2-40B4-BE49-F238E27FC236}">
                  <a16:creationId xmlns:a16="http://schemas.microsoft.com/office/drawing/2014/main" id="{591A8C49-8553-4CE8-9DC0-298AE7C95515}"/>
                </a:ext>
              </a:extLst>
            </p:cNvPr>
            <p:cNvSpPr/>
            <p:nvPr/>
          </p:nvSpPr>
          <p:spPr>
            <a:xfrm>
              <a:off x="178904" y="332277"/>
              <a:ext cx="5327582" cy="6193443"/>
            </a:xfrm>
            <a:prstGeom prst="frame">
              <a:avLst>
                <a:gd name="adj1" fmla="val 1680"/>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816E2ECA-1180-457B-BD18-E9AE6D1BC78C}"/>
                </a:ext>
              </a:extLst>
            </p:cNvPr>
            <p:cNvSpPr/>
            <p:nvPr/>
          </p:nvSpPr>
          <p:spPr>
            <a:xfrm>
              <a:off x="377687" y="546652"/>
              <a:ext cx="4909930" cy="5804452"/>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9F253189-5A75-4A14-AF1B-F9BBB627EF7C}"/>
              </a:ext>
            </a:extLst>
          </p:cNvPr>
          <p:cNvSpPr txBox="1"/>
          <p:nvPr/>
        </p:nvSpPr>
        <p:spPr>
          <a:xfrm>
            <a:off x="844825" y="2186609"/>
            <a:ext cx="3975653" cy="2246769"/>
          </a:xfrm>
          <a:prstGeom prst="rect">
            <a:avLst/>
          </a:prstGeom>
          <a:noFill/>
        </p:spPr>
        <p:txBody>
          <a:bodyPr wrap="square" rtlCol="0">
            <a:spAutoFit/>
          </a:bodyPr>
          <a:lstStyle/>
          <a:p>
            <a:pPr algn="ctr"/>
            <a:r>
              <a:rPr lang="en-US" sz="7000" b="1" dirty="0">
                <a:solidFill>
                  <a:schemeClr val="bg1"/>
                </a:solidFill>
                <a:latin typeface="Nirmala UI" panose="020B0502040204020203" pitchFamily="34" charset="0"/>
                <a:ea typeface="Nirmala UI" panose="020B0502040204020203" pitchFamily="34" charset="0"/>
                <a:cs typeface="Nirmala UI" panose="020B0502040204020203" pitchFamily="34" charset="0"/>
              </a:rPr>
              <a:t>Use-case diagram</a:t>
            </a:r>
          </a:p>
        </p:txBody>
      </p:sp>
      <p:pic>
        <p:nvPicPr>
          <p:cNvPr id="7" name="Picture 6" descr="Diagram&#10;&#10;Description automatically generated">
            <a:extLst>
              <a:ext uri="{FF2B5EF4-FFF2-40B4-BE49-F238E27FC236}">
                <a16:creationId xmlns:a16="http://schemas.microsoft.com/office/drawing/2014/main" id="{2F2C446A-87E4-5493-86F7-7962F5E334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4755" y="511272"/>
            <a:ext cx="6109044" cy="5839832"/>
          </a:xfrm>
          <a:prstGeom prst="rect">
            <a:avLst/>
          </a:prstGeom>
        </p:spPr>
      </p:pic>
    </p:spTree>
    <p:extLst>
      <p:ext uri="{BB962C8B-B14F-4D97-AF65-F5344CB8AC3E}">
        <p14:creationId xmlns:p14="http://schemas.microsoft.com/office/powerpoint/2010/main" val="3447940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6877CA-9019-4299-9DF5-711E5D8B2D7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33943" y="342695"/>
            <a:ext cx="6642709" cy="609309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6F547434-BB82-4B91-BBC1-EFDF0A1FD7DD}"/>
              </a:ext>
            </a:extLst>
          </p:cNvPr>
          <p:cNvGrpSpPr/>
          <p:nvPr/>
        </p:nvGrpSpPr>
        <p:grpSpPr>
          <a:xfrm>
            <a:off x="215348" y="480890"/>
            <a:ext cx="4830418" cy="5711190"/>
            <a:chOff x="178904" y="332277"/>
            <a:chExt cx="5327582" cy="6193443"/>
          </a:xfrm>
        </p:grpSpPr>
        <p:sp>
          <p:nvSpPr>
            <p:cNvPr id="6" name="Frame 5">
              <a:extLst>
                <a:ext uri="{FF2B5EF4-FFF2-40B4-BE49-F238E27FC236}">
                  <a16:creationId xmlns:a16="http://schemas.microsoft.com/office/drawing/2014/main" id="{146ACD7F-83A3-4FEC-8F98-85F63489A894}"/>
                </a:ext>
              </a:extLst>
            </p:cNvPr>
            <p:cNvSpPr/>
            <p:nvPr/>
          </p:nvSpPr>
          <p:spPr>
            <a:xfrm>
              <a:off x="178904" y="332277"/>
              <a:ext cx="5327582" cy="6193443"/>
            </a:xfrm>
            <a:prstGeom prst="frame">
              <a:avLst>
                <a:gd name="adj1" fmla="val 1680"/>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DD0B2883-C7C0-4F91-BF12-C027E11E6FF7}"/>
                </a:ext>
              </a:extLst>
            </p:cNvPr>
            <p:cNvSpPr/>
            <p:nvPr/>
          </p:nvSpPr>
          <p:spPr>
            <a:xfrm>
              <a:off x="377687" y="546652"/>
              <a:ext cx="4909930" cy="5804452"/>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4B87A608-A19C-45B0-B360-4B5180B2D4D5}"/>
              </a:ext>
            </a:extLst>
          </p:cNvPr>
          <p:cNvSpPr txBox="1"/>
          <p:nvPr/>
        </p:nvSpPr>
        <p:spPr>
          <a:xfrm>
            <a:off x="844825" y="2186609"/>
            <a:ext cx="3975653" cy="2246769"/>
          </a:xfrm>
          <a:prstGeom prst="rect">
            <a:avLst/>
          </a:prstGeom>
          <a:noFill/>
        </p:spPr>
        <p:txBody>
          <a:bodyPr wrap="square" rtlCol="0">
            <a:spAutoFit/>
          </a:bodyPr>
          <a:lstStyle/>
          <a:p>
            <a:pPr algn="ctr"/>
            <a:r>
              <a:rPr lang="en-US" sz="7000" b="1" dirty="0">
                <a:solidFill>
                  <a:schemeClr val="bg1"/>
                </a:solidFill>
                <a:latin typeface="Nirmala UI" panose="020B0502040204020203" pitchFamily="34" charset="0"/>
                <a:ea typeface="Nirmala UI" panose="020B0502040204020203" pitchFamily="34" charset="0"/>
                <a:cs typeface="Nirmala UI" panose="020B0502040204020203" pitchFamily="34" charset="0"/>
              </a:rPr>
              <a:t>Activity diagram</a:t>
            </a:r>
          </a:p>
        </p:txBody>
      </p:sp>
    </p:spTree>
    <p:extLst>
      <p:ext uri="{BB962C8B-B14F-4D97-AF65-F5344CB8AC3E}">
        <p14:creationId xmlns:p14="http://schemas.microsoft.com/office/powerpoint/2010/main" val="8944063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34F00AE4-8940-45D0-8EBA-D8187F608CF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31109" y="1494469"/>
            <a:ext cx="9013700" cy="511822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DC395ABE-D259-43A7-AA5E-2D8F6BF61378}"/>
              </a:ext>
            </a:extLst>
          </p:cNvPr>
          <p:cNvSpPr txBox="1"/>
          <p:nvPr/>
        </p:nvSpPr>
        <p:spPr>
          <a:xfrm>
            <a:off x="1535071" y="316180"/>
            <a:ext cx="9223512" cy="938719"/>
          </a:xfrm>
          <a:prstGeom prst="rect">
            <a:avLst/>
          </a:prstGeom>
          <a:noFill/>
          <a:ln>
            <a:solidFill>
              <a:schemeClr val="tx1"/>
            </a:solidFill>
          </a:ln>
        </p:spPr>
        <p:txBody>
          <a:bodyPr wrap="square" rtlCol="0">
            <a:spAutoFit/>
          </a:bodyPr>
          <a:lstStyle/>
          <a:p>
            <a:r>
              <a:rPr lang="en-US" sz="5500" b="1" dirty="0">
                <a:latin typeface="Nirmala UI" panose="020B0502040204020203" pitchFamily="34" charset="0"/>
                <a:ea typeface="Nirmala UI" panose="020B0502040204020203" pitchFamily="34" charset="0"/>
                <a:cs typeface="Nirmala UI" panose="020B0502040204020203" pitchFamily="34" charset="0"/>
              </a:rPr>
              <a:t>Activity diagram continued</a:t>
            </a:r>
          </a:p>
        </p:txBody>
      </p:sp>
    </p:spTree>
    <p:extLst>
      <p:ext uri="{BB962C8B-B14F-4D97-AF65-F5344CB8AC3E}">
        <p14:creationId xmlns:p14="http://schemas.microsoft.com/office/powerpoint/2010/main" val="147443964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507C79C-29A0-44CF-89DE-8271376CD082}"/>
              </a:ext>
            </a:extLst>
          </p:cNvPr>
          <p:cNvGrpSpPr/>
          <p:nvPr/>
        </p:nvGrpSpPr>
        <p:grpSpPr>
          <a:xfrm>
            <a:off x="215348" y="573405"/>
            <a:ext cx="4830418" cy="5711190"/>
            <a:chOff x="178904" y="332277"/>
            <a:chExt cx="5327582" cy="6193443"/>
          </a:xfrm>
        </p:grpSpPr>
        <p:sp>
          <p:nvSpPr>
            <p:cNvPr id="4" name="Frame 3">
              <a:extLst>
                <a:ext uri="{FF2B5EF4-FFF2-40B4-BE49-F238E27FC236}">
                  <a16:creationId xmlns:a16="http://schemas.microsoft.com/office/drawing/2014/main" id="{8E300205-2124-4E21-9195-37ED95D1057C}"/>
                </a:ext>
              </a:extLst>
            </p:cNvPr>
            <p:cNvSpPr/>
            <p:nvPr/>
          </p:nvSpPr>
          <p:spPr>
            <a:xfrm>
              <a:off x="178904" y="332277"/>
              <a:ext cx="5327582" cy="6193443"/>
            </a:xfrm>
            <a:prstGeom prst="frame">
              <a:avLst>
                <a:gd name="adj1" fmla="val 1680"/>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6C156B27-A56F-440C-8924-BC814D0748B9}"/>
                </a:ext>
              </a:extLst>
            </p:cNvPr>
            <p:cNvSpPr/>
            <p:nvPr/>
          </p:nvSpPr>
          <p:spPr>
            <a:xfrm>
              <a:off x="377687" y="546652"/>
              <a:ext cx="4909930" cy="5804452"/>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9FEA2AFA-BD57-4793-AEEF-D5F5D9934022}"/>
              </a:ext>
            </a:extLst>
          </p:cNvPr>
          <p:cNvSpPr txBox="1"/>
          <p:nvPr/>
        </p:nvSpPr>
        <p:spPr>
          <a:xfrm>
            <a:off x="642730" y="2196548"/>
            <a:ext cx="3975653" cy="2092881"/>
          </a:xfrm>
          <a:prstGeom prst="rect">
            <a:avLst/>
          </a:prstGeom>
          <a:noFill/>
        </p:spPr>
        <p:txBody>
          <a:bodyPr wrap="square" rtlCol="0">
            <a:spAutoFit/>
          </a:bodyPr>
          <a:lstStyle/>
          <a:p>
            <a:pPr algn="ctr"/>
            <a:r>
              <a:rPr lang="en-US" sz="6500" b="1" dirty="0">
                <a:solidFill>
                  <a:schemeClr val="bg1"/>
                </a:solidFill>
                <a:latin typeface="Nirmala UI" panose="020B0502040204020203" pitchFamily="34" charset="0"/>
                <a:ea typeface="Nirmala UI" panose="020B0502040204020203" pitchFamily="34" charset="0"/>
                <a:cs typeface="Nirmala UI" panose="020B0502040204020203" pitchFamily="34" charset="0"/>
              </a:rPr>
              <a:t>Sequence diagram</a:t>
            </a:r>
          </a:p>
        </p:txBody>
      </p:sp>
      <p:pic>
        <p:nvPicPr>
          <p:cNvPr id="7" name="Picture 6" descr="Calendar&#10;&#10;Description automatically generated">
            <a:extLst>
              <a:ext uri="{FF2B5EF4-FFF2-40B4-BE49-F238E27FC236}">
                <a16:creationId xmlns:a16="http://schemas.microsoft.com/office/drawing/2014/main" id="{20D42506-7793-CF52-88AE-5A9972293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6236" y="18332"/>
            <a:ext cx="3774653" cy="6858000"/>
          </a:xfrm>
          <a:prstGeom prst="rect">
            <a:avLst/>
          </a:prstGeom>
        </p:spPr>
      </p:pic>
    </p:spTree>
    <p:extLst>
      <p:ext uri="{BB962C8B-B14F-4D97-AF65-F5344CB8AC3E}">
        <p14:creationId xmlns:p14="http://schemas.microsoft.com/office/powerpoint/2010/main" val="119870549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C8C139C3-C349-42EB-A5DE-732E95AD71F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42392" y="1450445"/>
            <a:ext cx="9481930" cy="502301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9D7A2AC2-D5C4-4F13-9887-1DFB0C9F0D52}"/>
              </a:ext>
            </a:extLst>
          </p:cNvPr>
          <p:cNvSpPr txBox="1"/>
          <p:nvPr/>
        </p:nvSpPr>
        <p:spPr>
          <a:xfrm>
            <a:off x="1123123" y="246606"/>
            <a:ext cx="9690651" cy="1015663"/>
          </a:xfrm>
          <a:prstGeom prst="rect">
            <a:avLst/>
          </a:prstGeom>
          <a:noFill/>
          <a:ln>
            <a:solidFill>
              <a:schemeClr val="tx1"/>
            </a:solidFill>
          </a:ln>
        </p:spPr>
        <p:txBody>
          <a:bodyPr wrap="square" rtlCol="0">
            <a:spAutoFit/>
          </a:bodyPr>
          <a:lstStyle/>
          <a:p>
            <a:r>
              <a:rPr lang="en-US" sz="6000" b="1" dirty="0">
                <a:latin typeface="Nirmala UI" panose="020B0502040204020203" pitchFamily="34" charset="0"/>
                <a:ea typeface="Nirmala UI" panose="020B0502040204020203" pitchFamily="34" charset="0"/>
                <a:cs typeface="Nirmala UI" panose="020B0502040204020203" pitchFamily="34" charset="0"/>
              </a:rPr>
              <a:t>Data architecture diagram</a:t>
            </a:r>
          </a:p>
        </p:txBody>
      </p:sp>
    </p:spTree>
    <p:extLst>
      <p:ext uri="{BB962C8B-B14F-4D97-AF65-F5344CB8AC3E}">
        <p14:creationId xmlns:p14="http://schemas.microsoft.com/office/powerpoint/2010/main" val="311182340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69F63B98-7C57-CCD9-EE8C-23AB899347FA}"/>
              </a:ext>
            </a:extLst>
          </p:cNvPr>
          <p:cNvPicPr>
            <a:picLocks noChangeAspect="1"/>
          </p:cNvPicPr>
          <p:nvPr/>
        </p:nvPicPr>
        <p:blipFill rotWithShape="1">
          <a:blip r:embed="rId2" cstate="screen">
            <a:duotone>
              <a:prstClr val="black"/>
              <a:schemeClr val="accent2">
                <a:tint val="45000"/>
                <a:satMod val="400000"/>
              </a:schemeClr>
            </a:duotone>
            <a:extLst>
              <a:ext uri="{28A0092B-C50C-407E-A947-70E740481C1C}">
                <a14:useLocalDpi xmlns:a14="http://schemas.microsoft.com/office/drawing/2010/main" val="0"/>
              </a:ext>
            </a:extLst>
          </a:blip>
          <a:srcRect r="-1" b="-1"/>
          <a:stretch/>
        </p:blipFill>
        <p:spPr>
          <a:xfrm>
            <a:off x="20" y="10"/>
            <a:ext cx="12009284" cy="6857990"/>
          </a:xfrm>
          <a:custGeom>
            <a:avLst/>
            <a:gdLst/>
            <a:ahLst/>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8" y="6858000"/>
                </a:lnTo>
                <a:lnTo>
                  <a:pt x="0" y="6858000"/>
                </a:lnTo>
                <a:close/>
              </a:path>
            </a:pathLst>
          </a:custGeom>
        </p:spPr>
      </p:pic>
      <p:sp>
        <p:nvSpPr>
          <p:cNvPr id="6" name="TextBox 5">
            <a:extLst>
              <a:ext uri="{FF2B5EF4-FFF2-40B4-BE49-F238E27FC236}">
                <a16:creationId xmlns:a16="http://schemas.microsoft.com/office/drawing/2014/main" id="{9ADE2B1C-B021-0B97-B13C-D834734B263C}"/>
              </a:ext>
            </a:extLst>
          </p:cNvPr>
          <p:cNvSpPr txBox="1"/>
          <p:nvPr/>
        </p:nvSpPr>
        <p:spPr>
          <a:xfrm>
            <a:off x="182696" y="2457589"/>
            <a:ext cx="7600013" cy="1631216"/>
          </a:xfrm>
          <a:prstGeom prst="rect">
            <a:avLst/>
          </a:prstGeom>
          <a:noFill/>
          <a:ln>
            <a:solidFill>
              <a:schemeClr val="accent1">
                <a:lumMod val="20000"/>
                <a:lumOff val="80000"/>
              </a:schemeClr>
            </a:solidFill>
          </a:ln>
        </p:spPr>
        <p:txBody>
          <a:bodyPr wrap="square" rtlCol="0">
            <a:spAutoFit/>
          </a:bodyPr>
          <a:lstStyle/>
          <a:p>
            <a:r>
              <a:rPr lang="en-US" sz="10000" b="1" dirty="0">
                <a:solidFill>
                  <a:schemeClr val="accent1">
                    <a:lumMod val="20000"/>
                    <a:lumOff val="80000"/>
                  </a:schemeClr>
                </a:solidFill>
                <a:latin typeface="Nirmala UI" panose="020B0502040204020203" pitchFamily="34" charset="0"/>
                <a:ea typeface="Nirmala UI" panose="020B0502040204020203" pitchFamily="34" charset="0"/>
                <a:cs typeface="Nirmala UI" panose="020B0502040204020203" pitchFamily="34" charset="0"/>
              </a:rPr>
              <a:t>UI Mockups</a:t>
            </a:r>
          </a:p>
        </p:txBody>
      </p:sp>
    </p:spTree>
    <p:extLst>
      <p:ext uri="{BB962C8B-B14F-4D97-AF65-F5344CB8AC3E}">
        <p14:creationId xmlns:p14="http://schemas.microsoft.com/office/powerpoint/2010/main" val="329206778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B6E2C547-3E68-84AC-9C89-AD1EC08B06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0566" y="403640"/>
            <a:ext cx="3350867" cy="5784386"/>
          </a:xfrm>
          <a:prstGeom prst="rect">
            <a:avLst/>
          </a:prstGeom>
          <a:ln>
            <a:noFill/>
          </a:ln>
          <a:effectLst>
            <a:outerShdw blurRad="292100" dist="139700" dir="2700000" algn="tl" rotWithShape="0">
              <a:srgbClr val="333333">
                <a:alpha val="65000"/>
              </a:srgbClr>
            </a:outerShdw>
          </a:effectLst>
        </p:spPr>
      </p:pic>
      <p:pic>
        <p:nvPicPr>
          <p:cNvPr id="5" name="Picture 4" descr="Letter&#10;&#10;Description automatically generated with medium confidence">
            <a:extLst>
              <a:ext uri="{FF2B5EF4-FFF2-40B4-BE49-F238E27FC236}">
                <a16:creationId xmlns:a16="http://schemas.microsoft.com/office/drawing/2014/main" id="{B5D384B1-8267-C15D-C4A9-84F9B945F5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9607" y="403640"/>
            <a:ext cx="3350867" cy="5889403"/>
          </a:xfrm>
          <a:prstGeom prst="rect">
            <a:avLst/>
          </a:prstGeom>
          <a:ln>
            <a:noFill/>
          </a:ln>
          <a:effectLst>
            <a:outerShdw blurRad="292100" dist="139700" dir="2700000" algn="tl" rotWithShape="0">
              <a:srgbClr val="333333">
                <a:alpha val="65000"/>
              </a:srgbClr>
            </a:outerShdw>
          </a:effectLst>
        </p:spPr>
      </p:pic>
      <p:pic>
        <p:nvPicPr>
          <p:cNvPr id="7" name="Picture 6" descr="Graphical user interface&#10;&#10;Description automatically generated with medium confidence">
            <a:extLst>
              <a:ext uri="{FF2B5EF4-FFF2-40B4-BE49-F238E27FC236}">
                <a16:creationId xmlns:a16="http://schemas.microsoft.com/office/drawing/2014/main" id="{BFA0287C-227F-13C7-DF36-1766CD88D5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526" y="403640"/>
            <a:ext cx="3350867" cy="57280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340692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1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844BFE-D5B1-4C59-A13C-D9E4BFB303E1}"/>
              </a:ext>
            </a:extLst>
          </p:cNvPr>
          <p:cNvSpPr txBox="1"/>
          <p:nvPr/>
        </p:nvSpPr>
        <p:spPr>
          <a:xfrm>
            <a:off x="275422" y="1701949"/>
            <a:ext cx="4655711" cy="4247317"/>
          </a:xfrm>
          <a:prstGeom prst="rect">
            <a:avLst/>
          </a:prstGeom>
          <a:noFill/>
          <a:ln>
            <a:solidFill>
              <a:schemeClr val="tx1"/>
            </a:solidFill>
          </a:ln>
        </p:spPr>
        <p:txBody>
          <a:bodyPr wrap="square" rtlCol="0">
            <a:spAutoFit/>
          </a:bodyPr>
          <a:lstStyle/>
          <a:p>
            <a:r>
              <a:rPr lang="en-US" sz="3000" dirty="0">
                <a:solidFill>
                  <a:schemeClr val="tx1">
                    <a:lumMod val="65000"/>
                    <a:lumOff val="35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In today’s service and consumer driven economy, it’s very tempting not to go overboard on purchases. There are tons of services and commodities to choose from and spending by millennials is only getting higher.</a:t>
            </a:r>
          </a:p>
        </p:txBody>
      </p:sp>
      <p:pic>
        <p:nvPicPr>
          <p:cNvPr id="3" name="Picture 2">
            <a:extLst>
              <a:ext uri="{FF2B5EF4-FFF2-40B4-BE49-F238E27FC236}">
                <a16:creationId xmlns:a16="http://schemas.microsoft.com/office/drawing/2014/main" id="{C4DB3743-932D-4D50-B7BB-27471D4431C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413512" y="0"/>
            <a:ext cx="6778488" cy="6858000"/>
          </a:xfrm>
          <a:prstGeom prst="rect">
            <a:avLst/>
          </a:prstGeom>
        </p:spPr>
      </p:pic>
      <p:sp>
        <p:nvSpPr>
          <p:cNvPr id="2" name="TextBox 1">
            <a:extLst>
              <a:ext uri="{FF2B5EF4-FFF2-40B4-BE49-F238E27FC236}">
                <a16:creationId xmlns:a16="http://schemas.microsoft.com/office/drawing/2014/main" id="{47C6824E-F84D-4890-9CFF-0FE6AAE54E04}"/>
              </a:ext>
            </a:extLst>
          </p:cNvPr>
          <p:cNvSpPr txBox="1"/>
          <p:nvPr/>
        </p:nvSpPr>
        <p:spPr>
          <a:xfrm>
            <a:off x="275422" y="418641"/>
            <a:ext cx="4924539" cy="1015663"/>
          </a:xfrm>
          <a:prstGeom prst="rect">
            <a:avLst/>
          </a:prstGeom>
          <a:noFill/>
        </p:spPr>
        <p:txBody>
          <a:bodyPr wrap="square" rtlCol="0">
            <a:spAutoFit/>
          </a:bodyPr>
          <a:lstStyle/>
          <a:p>
            <a:r>
              <a:rPr lang="en-US" sz="6000" b="1" dirty="0">
                <a:solidFill>
                  <a:schemeClr val="tx1">
                    <a:lumMod val="65000"/>
                    <a:lumOff val="35000"/>
                  </a:schemeClr>
                </a:solidFill>
                <a:latin typeface="Nirmala UI" panose="020B0502040204020203" pitchFamily="34" charset="0"/>
                <a:ea typeface="Nirmala UI" panose="020B0502040204020203" pitchFamily="34" charset="0"/>
                <a:cs typeface="Nirmala UI" panose="020B0502040204020203" pitchFamily="34" charset="0"/>
              </a:rPr>
              <a:t>Introduction</a:t>
            </a:r>
          </a:p>
        </p:txBody>
      </p:sp>
    </p:spTree>
    <p:extLst>
      <p:ext uri="{BB962C8B-B14F-4D97-AF65-F5344CB8AC3E}">
        <p14:creationId xmlns:p14="http://schemas.microsoft.com/office/powerpoint/2010/main" val="30880901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B436BB0A-295B-070B-4495-8950FDD4949B}"/>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11981" y="194906"/>
            <a:ext cx="2798155" cy="3672660"/>
          </a:xfrm>
          <a:prstGeom prst="rect">
            <a:avLst/>
          </a:prstGeom>
          <a:ln>
            <a:noFill/>
          </a:ln>
          <a:effectLst>
            <a:outerShdw blurRad="292100" dist="139700" dir="2700000" algn="tl" rotWithShape="0">
              <a:srgbClr val="333333">
                <a:alpha val="65000"/>
              </a:srgbClr>
            </a:outerShdw>
          </a:effectLst>
        </p:spPr>
      </p:pic>
      <p:pic>
        <p:nvPicPr>
          <p:cNvPr id="6" name="Picture 5" descr="A picture containing diagram&#10;&#10;Description automatically generated">
            <a:extLst>
              <a:ext uri="{FF2B5EF4-FFF2-40B4-BE49-F238E27FC236}">
                <a16:creationId xmlns:a16="http://schemas.microsoft.com/office/drawing/2014/main" id="{474E2207-1C39-FE85-5FF9-F6B0DB3A730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5903152" y="194906"/>
            <a:ext cx="2814899" cy="5200426"/>
          </a:xfrm>
          <a:prstGeom prst="rect">
            <a:avLst/>
          </a:prstGeom>
          <a:ln>
            <a:noFill/>
          </a:ln>
          <a:effectLst>
            <a:outerShdw blurRad="292100" dist="139700" dir="2700000" algn="tl" rotWithShape="0">
              <a:srgbClr val="333333">
                <a:alpha val="65000"/>
              </a:srgbClr>
            </a:outerShdw>
          </a:effectLst>
        </p:spPr>
      </p:pic>
      <p:pic>
        <p:nvPicPr>
          <p:cNvPr id="7" name="Picture 6" descr="Graphical user interface&#10;&#10;Description automatically generated">
            <a:extLst>
              <a:ext uri="{FF2B5EF4-FFF2-40B4-BE49-F238E27FC236}">
                <a16:creationId xmlns:a16="http://schemas.microsoft.com/office/drawing/2014/main" id="{BC703816-91B6-E554-7FAB-4A838DA52695}"/>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3002519" y="3843906"/>
            <a:ext cx="2708351" cy="2696379"/>
          </a:xfrm>
          <a:prstGeom prst="rect">
            <a:avLst/>
          </a:prstGeom>
          <a:ln>
            <a:noFill/>
          </a:ln>
          <a:effectLst>
            <a:outerShdw blurRad="292100" dist="139700" dir="2700000" algn="tl" rotWithShape="0">
              <a:srgbClr val="333333">
                <a:alpha val="65000"/>
              </a:srgbClr>
            </a:outerShdw>
          </a:effectLst>
        </p:spPr>
      </p:pic>
      <p:pic>
        <p:nvPicPr>
          <p:cNvPr id="8" name="Picture 7" descr="A picture containing diagram&#10;&#10;Description automatically generated">
            <a:extLst>
              <a:ext uri="{FF2B5EF4-FFF2-40B4-BE49-F238E27FC236}">
                <a16:creationId xmlns:a16="http://schemas.microsoft.com/office/drawing/2014/main" id="{855837D5-6993-6B23-2CC7-7B2788F6DAC6}"/>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b="-4515"/>
          <a:stretch/>
        </p:blipFill>
        <p:spPr>
          <a:xfrm>
            <a:off x="9079966" y="2286118"/>
            <a:ext cx="2708351" cy="44501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6388337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5825A24D-FA21-C169-3BC2-6DBCDC52BF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226" y="428139"/>
            <a:ext cx="9321547" cy="60017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057202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7A4075E4-DB16-3AAE-732D-7F14F50F78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563" y="303470"/>
            <a:ext cx="9536873" cy="62510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278232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8BE5CA-58A8-4E14-B305-F57F72CE74ED}"/>
              </a:ext>
            </a:extLst>
          </p:cNvPr>
          <p:cNvSpPr txBox="1"/>
          <p:nvPr/>
        </p:nvSpPr>
        <p:spPr>
          <a:xfrm>
            <a:off x="3942080" y="300124"/>
            <a:ext cx="4307840" cy="1015663"/>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lang="en-US" sz="6000" b="1" dirty="0">
                <a:latin typeface="Nirmala UI" panose="020B0502040204020203" pitchFamily="34" charset="0"/>
                <a:ea typeface="Nirmala UI" panose="020B0502040204020203" pitchFamily="34" charset="0"/>
                <a:cs typeface="Nirmala UI" panose="020B0502040204020203" pitchFamily="34" charset="0"/>
              </a:rPr>
              <a:t>Feedback</a:t>
            </a:r>
          </a:p>
        </p:txBody>
      </p:sp>
      <p:grpSp>
        <p:nvGrpSpPr>
          <p:cNvPr id="4" name="Group 3">
            <a:extLst>
              <a:ext uri="{FF2B5EF4-FFF2-40B4-BE49-F238E27FC236}">
                <a16:creationId xmlns:a16="http://schemas.microsoft.com/office/drawing/2014/main" id="{FDEE38B3-F0E7-4699-A03B-EB62B6643200}"/>
              </a:ext>
            </a:extLst>
          </p:cNvPr>
          <p:cNvGrpSpPr/>
          <p:nvPr/>
        </p:nvGrpSpPr>
        <p:grpSpPr>
          <a:xfrm>
            <a:off x="954158" y="1737045"/>
            <a:ext cx="10455964" cy="1979687"/>
            <a:chOff x="954158" y="1639362"/>
            <a:chExt cx="10455964" cy="1979687"/>
          </a:xfrm>
        </p:grpSpPr>
        <p:sp>
          <p:nvSpPr>
            <p:cNvPr id="3" name="Parallelogram 2">
              <a:extLst>
                <a:ext uri="{FF2B5EF4-FFF2-40B4-BE49-F238E27FC236}">
                  <a16:creationId xmlns:a16="http://schemas.microsoft.com/office/drawing/2014/main" id="{ACA08B4C-9B57-4350-B7E7-C4345A0F073D}"/>
                </a:ext>
              </a:extLst>
            </p:cNvPr>
            <p:cNvSpPr/>
            <p:nvPr/>
          </p:nvSpPr>
          <p:spPr>
            <a:xfrm>
              <a:off x="954158" y="1639362"/>
              <a:ext cx="10455964" cy="1979687"/>
            </a:xfrm>
            <a:prstGeom prst="parallelogram">
              <a:avLst>
                <a:gd name="adj" fmla="val 57934"/>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C09444A-9FBD-4462-ACAB-BA76FDF41C2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6685" t="21435" r="16957" b="13194"/>
            <a:stretch/>
          </p:blipFill>
          <p:spPr>
            <a:xfrm>
              <a:off x="1858617" y="1886806"/>
              <a:ext cx="1570382" cy="1484798"/>
            </a:xfrm>
            <a:prstGeom prst="ellipse">
              <a:avLst/>
            </a:prstGeom>
          </p:spPr>
        </p:pic>
        <p:sp>
          <p:nvSpPr>
            <p:cNvPr id="13" name="TextBox 12">
              <a:extLst>
                <a:ext uri="{FF2B5EF4-FFF2-40B4-BE49-F238E27FC236}">
                  <a16:creationId xmlns:a16="http://schemas.microsoft.com/office/drawing/2014/main" id="{E75D2844-59D3-4431-BA87-6860EAB52E3B}"/>
                </a:ext>
              </a:extLst>
            </p:cNvPr>
            <p:cNvSpPr txBox="1"/>
            <p:nvPr/>
          </p:nvSpPr>
          <p:spPr>
            <a:xfrm>
              <a:off x="3552670" y="1752042"/>
              <a:ext cx="6780712" cy="1754326"/>
            </a:xfrm>
            <a:prstGeom prst="rect">
              <a:avLst/>
            </a:prstGeom>
            <a:noFill/>
          </p:spPr>
          <p:txBody>
            <a:bodyPr wrap="square" rtlCol="0">
              <a:spAutoFit/>
            </a:bodyPr>
            <a:lstStyle/>
            <a:p>
              <a:pPr algn="ctr"/>
              <a:r>
                <a:rPr lang="en-US" dirty="0">
                  <a:solidFill>
                    <a:schemeClr val="tx1">
                      <a:lumMod val="65000"/>
                      <a:lumOff val="35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“I really like the idea behind the project. As someone who is very careless with money and lazy about budgeting, I am extremely excited about Budgetomatic. I love that I will be able  to auto scan receipts and keep attendance track of daily wager manual helpers. However, it would be helpful if the app is able to automatically detect online transactions.” </a:t>
              </a:r>
              <a:r>
                <a:rPr lang="en-US" dirty="0">
                  <a:solidFill>
                    <a:schemeClr val="tx1">
                      <a:lumMod val="65000"/>
                      <a:lumOff val="35000"/>
                    </a:schemeClr>
                  </a:solidFill>
                  <a:latin typeface="+mj-lt"/>
                </a:rPr>
                <a:t>- </a:t>
              </a:r>
              <a:r>
                <a:rPr lang="en-US" i="1" dirty="0">
                  <a:solidFill>
                    <a:schemeClr val="tx1">
                      <a:lumMod val="65000"/>
                      <a:lumOff val="35000"/>
                    </a:schemeClr>
                  </a:solidFill>
                  <a:latin typeface="Roboto" panose="02000000000000000000" pitchFamily="2" charset="0"/>
                  <a:ea typeface="Roboto" panose="02000000000000000000" pitchFamily="2" charset="0"/>
                </a:rPr>
                <a:t>Mrinalini  Bansal, Amazon</a:t>
              </a:r>
            </a:p>
          </p:txBody>
        </p:sp>
      </p:grpSp>
      <p:grpSp>
        <p:nvGrpSpPr>
          <p:cNvPr id="5" name="Group 4">
            <a:extLst>
              <a:ext uri="{FF2B5EF4-FFF2-40B4-BE49-F238E27FC236}">
                <a16:creationId xmlns:a16="http://schemas.microsoft.com/office/drawing/2014/main" id="{1C8BBFC0-837A-4FDD-BB34-E65DED7176DE}"/>
              </a:ext>
            </a:extLst>
          </p:cNvPr>
          <p:cNvGrpSpPr/>
          <p:nvPr/>
        </p:nvGrpSpPr>
        <p:grpSpPr>
          <a:xfrm>
            <a:off x="954158" y="4137991"/>
            <a:ext cx="10455964" cy="1979687"/>
            <a:chOff x="954158" y="4137991"/>
            <a:chExt cx="10455964" cy="1979687"/>
          </a:xfrm>
        </p:grpSpPr>
        <p:sp>
          <p:nvSpPr>
            <p:cNvPr id="8" name="Parallelogram 7">
              <a:extLst>
                <a:ext uri="{FF2B5EF4-FFF2-40B4-BE49-F238E27FC236}">
                  <a16:creationId xmlns:a16="http://schemas.microsoft.com/office/drawing/2014/main" id="{DBE63EE8-2E3B-4633-95FB-BC2A2A4F93D5}"/>
                </a:ext>
              </a:extLst>
            </p:cNvPr>
            <p:cNvSpPr/>
            <p:nvPr/>
          </p:nvSpPr>
          <p:spPr>
            <a:xfrm>
              <a:off x="954158" y="4137991"/>
              <a:ext cx="10455964" cy="1979687"/>
            </a:xfrm>
            <a:prstGeom prst="parallelogram">
              <a:avLst>
                <a:gd name="adj" fmla="val 57934"/>
              </a:avLst>
            </a:prstGeom>
            <a:solidFill>
              <a:schemeClr val="accent1">
                <a:lumMod val="20000"/>
                <a:lumOff val="80000"/>
              </a:schemeClr>
            </a:solidFill>
            <a:ln>
              <a:solidFill>
                <a:schemeClr val="tx2">
                  <a:lumMod val="40000"/>
                  <a:lumOff val="60000"/>
                </a:schemeClr>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83CFCEF-E969-4403-BDA2-0423A0C8CED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58617" y="4342643"/>
              <a:ext cx="1570382" cy="1570382"/>
            </a:xfrm>
            <a:prstGeom prst="ellipse">
              <a:avLst/>
            </a:prstGeom>
          </p:spPr>
        </p:pic>
        <p:sp>
          <p:nvSpPr>
            <p:cNvPr id="14" name="TextBox 13">
              <a:extLst>
                <a:ext uri="{FF2B5EF4-FFF2-40B4-BE49-F238E27FC236}">
                  <a16:creationId xmlns:a16="http://schemas.microsoft.com/office/drawing/2014/main" id="{BDB59AEC-3C6F-4234-94FD-4A76FDB97BC7}"/>
                </a:ext>
              </a:extLst>
            </p:cNvPr>
            <p:cNvSpPr txBox="1"/>
            <p:nvPr/>
          </p:nvSpPr>
          <p:spPr>
            <a:xfrm>
              <a:off x="3552670" y="4250671"/>
              <a:ext cx="6780712" cy="1754326"/>
            </a:xfrm>
            <a:prstGeom prst="rect">
              <a:avLst/>
            </a:prstGeom>
            <a:noFill/>
          </p:spPr>
          <p:txBody>
            <a:bodyPr wrap="square" rtlCol="0">
              <a:spAutoFit/>
            </a:bodyPr>
            <a:lstStyle/>
            <a:p>
              <a:pPr algn="ctr"/>
              <a:r>
                <a:rPr lang="en-US" sz="1800" dirty="0">
                  <a:solidFill>
                    <a:schemeClr val="tx1">
                      <a:lumMod val="65000"/>
                      <a:lumOff val="35000"/>
                    </a:schemeClr>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“I have a busy schedule and it's difficult for me to track my day to-day expenses. With your app it will become easy for me to keep an eye over all the purchases and dues. But  everything here needs to be written and lack of time doesn't permit me to write every small expense. So, integration with Paytm and similar app would be a cherry on cake.” - </a:t>
              </a:r>
              <a:r>
                <a:rPr lang="en-US" sz="1800" i="1" dirty="0">
                  <a:solidFill>
                    <a:schemeClr val="tx1">
                      <a:lumMod val="65000"/>
                      <a:lumOff val="35000"/>
                    </a:schemeClr>
                  </a:solidFill>
                  <a:effectLst/>
                  <a:latin typeface="Roboto" panose="02000000000000000000" pitchFamily="2" charset="0"/>
                  <a:ea typeface="Roboto" panose="02000000000000000000" pitchFamily="2" charset="0"/>
                  <a:cs typeface="Nirmala UI Semilight" panose="020B0402040204020203" pitchFamily="34" charset="0"/>
                </a:rPr>
                <a:t>Samarth Aggarwal, Cisco</a:t>
              </a:r>
              <a:endParaRPr lang="en-US" b="1" i="1" dirty="0">
                <a:solidFill>
                  <a:schemeClr val="tx1">
                    <a:lumMod val="65000"/>
                    <a:lumOff val="35000"/>
                  </a:schemeClr>
                </a:solidFill>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val="305966041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15172B-C84D-45A3-86E7-B46FB89148B4}"/>
              </a:ext>
            </a:extLst>
          </p:cNvPr>
          <p:cNvSpPr txBox="1"/>
          <p:nvPr/>
        </p:nvSpPr>
        <p:spPr>
          <a:xfrm>
            <a:off x="1078174" y="1838029"/>
            <a:ext cx="10035651" cy="2092881"/>
          </a:xfrm>
          <a:prstGeom prst="rect">
            <a:avLst/>
          </a:prstGeom>
          <a:noFill/>
        </p:spPr>
        <p:txBody>
          <a:bodyPr wrap="square" rtlCol="0">
            <a:spAutoFit/>
          </a:bodyPr>
          <a:lstStyle/>
          <a:p>
            <a:r>
              <a:rPr lang="en-US" sz="13000" b="1" dirty="0">
                <a:solidFill>
                  <a:schemeClr val="bg1"/>
                </a:solidFill>
                <a:latin typeface="Nirmala UI" panose="020B0502040204020203" pitchFamily="34" charset="0"/>
                <a:ea typeface="Nirmala UI" panose="020B0502040204020203" pitchFamily="34" charset="0"/>
                <a:cs typeface="Nirmala UI" panose="020B0502040204020203" pitchFamily="34" charset="0"/>
              </a:rPr>
              <a:t>THANK YOU</a:t>
            </a:r>
          </a:p>
        </p:txBody>
      </p:sp>
      <p:pic>
        <p:nvPicPr>
          <p:cNvPr id="6" name="Picture 5">
            <a:extLst>
              <a:ext uri="{FF2B5EF4-FFF2-40B4-BE49-F238E27FC236}">
                <a16:creationId xmlns:a16="http://schemas.microsoft.com/office/drawing/2014/main" id="{FFF35AAF-F163-4D4A-97DC-A3441FBCEBB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84998" y="4756051"/>
            <a:ext cx="4041169" cy="1349687"/>
          </a:xfrm>
          <a:prstGeom prst="rect">
            <a:avLst/>
          </a:prstGeom>
        </p:spPr>
      </p:pic>
    </p:spTree>
    <p:extLst>
      <p:ext uri="{BB962C8B-B14F-4D97-AF65-F5344CB8AC3E}">
        <p14:creationId xmlns:p14="http://schemas.microsoft.com/office/powerpoint/2010/main" val="217979251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1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CF7D22-5266-4D5E-A9F9-DAB7EE22F0B7}"/>
              </a:ext>
            </a:extLst>
          </p:cNvPr>
          <p:cNvSpPr txBox="1"/>
          <p:nvPr/>
        </p:nvSpPr>
        <p:spPr>
          <a:xfrm>
            <a:off x="610704" y="715617"/>
            <a:ext cx="5581374" cy="5170646"/>
          </a:xfrm>
          <a:prstGeom prst="rect">
            <a:avLst/>
          </a:prstGeom>
          <a:noFill/>
          <a:ln>
            <a:solidFill>
              <a:schemeClr val="tx1"/>
            </a:solidFill>
          </a:ln>
        </p:spPr>
        <p:txBody>
          <a:bodyPr wrap="square" rtlCol="0">
            <a:spAutoFit/>
          </a:bodyPr>
          <a:lstStyle/>
          <a:p>
            <a:r>
              <a:rPr lang="en-US" sz="3000" dirty="0">
                <a:solidFill>
                  <a:schemeClr val="tx1">
                    <a:lumMod val="65000"/>
                    <a:lumOff val="35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With that it becomes highly essential for one to track their spending.</a:t>
            </a:r>
          </a:p>
          <a:p>
            <a:endParaRPr lang="en-US" sz="3000" dirty="0">
              <a:solidFill>
                <a:schemeClr val="tx1">
                  <a:lumMod val="65000"/>
                  <a:lumOff val="35000"/>
                </a:schemeClr>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3000" b="1" dirty="0">
                <a:solidFill>
                  <a:schemeClr val="tx1">
                    <a:lumMod val="65000"/>
                    <a:lumOff val="35000"/>
                  </a:schemeClr>
                </a:solidFill>
                <a:latin typeface="Nirmala UI" panose="020B0502040204020203" pitchFamily="34" charset="0"/>
                <a:ea typeface="Nirmala UI" panose="020B0502040204020203" pitchFamily="34" charset="0"/>
                <a:cs typeface="Nirmala UI" panose="020B0502040204020203" pitchFamily="34" charset="0"/>
              </a:rPr>
              <a:t>Tracking expenditure </a:t>
            </a:r>
            <a:r>
              <a:rPr lang="en-US" sz="3000" dirty="0">
                <a:solidFill>
                  <a:schemeClr val="tx1">
                    <a:lumMod val="65000"/>
                    <a:lumOff val="35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makes one aware of where their money is being over spent, and how it could be managed more wisely to avoid a nasty financial situation and maintain a solid budget.</a:t>
            </a:r>
          </a:p>
        </p:txBody>
      </p:sp>
      <p:pic>
        <p:nvPicPr>
          <p:cNvPr id="7" name="Picture 6">
            <a:extLst>
              <a:ext uri="{FF2B5EF4-FFF2-40B4-BE49-F238E27FC236}">
                <a16:creationId xmlns:a16="http://schemas.microsoft.com/office/drawing/2014/main" id="{FAB16DBB-EB6D-46B6-B860-5D24C7189A3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70468" y="688368"/>
            <a:ext cx="5225143" cy="52251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88128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1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F7B200-0885-48C5-B4B8-2B0EB5729C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05946" y="554727"/>
            <a:ext cx="4893578" cy="3680499"/>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FE6B5154-44BD-447F-A64A-9EDC7FFD4AD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76719" y="554727"/>
            <a:ext cx="5823597" cy="5748546"/>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6F46C583-9FC9-4D8C-9E99-3288574AFAA3}"/>
              </a:ext>
            </a:extLst>
          </p:cNvPr>
          <p:cNvSpPr txBox="1"/>
          <p:nvPr/>
        </p:nvSpPr>
        <p:spPr>
          <a:xfrm>
            <a:off x="6747042" y="4733613"/>
            <a:ext cx="5068239" cy="1569660"/>
          </a:xfrm>
          <a:prstGeom prst="rect">
            <a:avLst/>
          </a:prstGeom>
          <a:noFill/>
        </p:spPr>
        <p:txBody>
          <a:bodyPr wrap="square" rtlCol="0">
            <a:spAutoFit/>
          </a:bodyPr>
          <a:lstStyle/>
          <a:p>
            <a:r>
              <a:rPr lang="en-US" sz="2400" dirty="0">
                <a:solidFill>
                  <a:schemeClr val="tx1">
                    <a:lumMod val="65000"/>
                    <a:lumOff val="35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With this project, we aim to </a:t>
            </a:r>
            <a:r>
              <a:rPr lang="en-US" sz="2400" b="1" dirty="0">
                <a:solidFill>
                  <a:schemeClr val="tx1">
                    <a:lumMod val="65000"/>
                    <a:lumOff val="35000"/>
                  </a:schemeClr>
                </a:solidFill>
                <a:latin typeface="Nirmala UI" panose="020B0502040204020203" pitchFamily="34" charset="0"/>
                <a:ea typeface="Nirmala UI" panose="020B0502040204020203" pitchFamily="34" charset="0"/>
                <a:cs typeface="Nirmala UI" panose="020B0502040204020203" pitchFamily="34" charset="0"/>
              </a:rPr>
              <a:t>simplify</a:t>
            </a:r>
            <a:r>
              <a:rPr lang="en-US" sz="2400" dirty="0">
                <a:solidFill>
                  <a:schemeClr val="tx1">
                    <a:lumMod val="65000"/>
                    <a:lumOff val="35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 personal expenditure  tracking and analysis, so that one can save money for better purposes. </a:t>
            </a:r>
          </a:p>
        </p:txBody>
      </p:sp>
    </p:spTree>
    <p:extLst>
      <p:ext uri="{BB962C8B-B14F-4D97-AF65-F5344CB8AC3E}">
        <p14:creationId xmlns:p14="http://schemas.microsoft.com/office/powerpoint/2010/main" val="324920689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D85416B-05B5-45C5-944C-FA64D407E71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01194" y="1015663"/>
            <a:ext cx="4507710" cy="4264634"/>
          </a:xfrm>
          <a:prstGeom prst="rect">
            <a:avLst/>
          </a:prstGeom>
        </p:spPr>
      </p:pic>
      <p:pic>
        <p:nvPicPr>
          <p:cNvPr id="10" name="Picture 9">
            <a:extLst>
              <a:ext uri="{FF2B5EF4-FFF2-40B4-BE49-F238E27FC236}">
                <a16:creationId xmlns:a16="http://schemas.microsoft.com/office/drawing/2014/main" id="{C61B52E3-0787-499C-9440-11EE9536381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25022" y="1327876"/>
            <a:ext cx="2348446" cy="2348446"/>
          </a:xfrm>
          <a:prstGeom prst="rect">
            <a:avLst/>
          </a:prstGeom>
        </p:spPr>
      </p:pic>
      <p:pic>
        <p:nvPicPr>
          <p:cNvPr id="12" name="Picture 11">
            <a:extLst>
              <a:ext uri="{FF2B5EF4-FFF2-40B4-BE49-F238E27FC236}">
                <a16:creationId xmlns:a16="http://schemas.microsoft.com/office/drawing/2014/main" id="{6F11BBA7-76EF-4790-BC48-1977BB78F0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29849" y="4045698"/>
            <a:ext cx="2643619" cy="2643619"/>
          </a:xfrm>
          <a:prstGeom prst="rect">
            <a:avLst/>
          </a:prstGeom>
        </p:spPr>
      </p:pic>
      <p:pic>
        <p:nvPicPr>
          <p:cNvPr id="14" name="Picture 13">
            <a:extLst>
              <a:ext uri="{FF2B5EF4-FFF2-40B4-BE49-F238E27FC236}">
                <a16:creationId xmlns:a16="http://schemas.microsoft.com/office/drawing/2014/main" id="{94C3A119-112E-439A-BCD3-00A17873E09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3855" y="3941736"/>
            <a:ext cx="2747581" cy="2747581"/>
          </a:xfrm>
          <a:prstGeom prst="rect">
            <a:avLst/>
          </a:prstGeom>
        </p:spPr>
      </p:pic>
      <p:pic>
        <p:nvPicPr>
          <p:cNvPr id="18" name="Picture 17">
            <a:extLst>
              <a:ext uri="{FF2B5EF4-FFF2-40B4-BE49-F238E27FC236}">
                <a16:creationId xmlns:a16="http://schemas.microsoft.com/office/drawing/2014/main" id="{1DFF78FC-BF31-4FC3-8A90-A63C2EF20F3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9021" t="15598" r="8641" b="17391"/>
          <a:stretch/>
        </p:blipFill>
        <p:spPr>
          <a:xfrm>
            <a:off x="713855" y="1747664"/>
            <a:ext cx="2747581" cy="2236152"/>
          </a:xfrm>
          <a:prstGeom prst="rect">
            <a:avLst/>
          </a:prstGeom>
        </p:spPr>
      </p:pic>
      <p:pic>
        <p:nvPicPr>
          <p:cNvPr id="20" name="Picture 19">
            <a:extLst>
              <a:ext uri="{FF2B5EF4-FFF2-40B4-BE49-F238E27FC236}">
                <a16:creationId xmlns:a16="http://schemas.microsoft.com/office/drawing/2014/main" id="{FDC7DE46-6C2F-4546-9F07-5E0C7A470949}"/>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6692" t="9647" r="4387" b="9261"/>
          <a:stretch/>
        </p:blipFill>
        <p:spPr>
          <a:xfrm>
            <a:off x="4953236" y="4768416"/>
            <a:ext cx="2159744" cy="1969576"/>
          </a:xfrm>
          <a:prstGeom prst="rect">
            <a:avLst/>
          </a:prstGeom>
        </p:spPr>
      </p:pic>
      <p:sp>
        <p:nvSpPr>
          <p:cNvPr id="24" name="TextBox 23">
            <a:extLst>
              <a:ext uri="{FF2B5EF4-FFF2-40B4-BE49-F238E27FC236}">
                <a16:creationId xmlns:a16="http://schemas.microsoft.com/office/drawing/2014/main" id="{480F3E5C-D0A5-4A96-A3BD-694A0EB4C9EB}"/>
              </a:ext>
            </a:extLst>
          </p:cNvPr>
          <p:cNvSpPr txBox="1"/>
          <p:nvPr/>
        </p:nvSpPr>
        <p:spPr>
          <a:xfrm>
            <a:off x="818531" y="925417"/>
            <a:ext cx="10554937" cy="861774"/>
          </a:xfrm>
          <a:prstGeom prst="rect">
            <a:avLst/>
          </a:prstGeom>
          <a:noFill/>
        </p:spPr>
        <p:txBody>
          <a:bodyPr wrap="square" rtlCol="0">
            <a:spAutoFit/>
          </a:bodyPr>
          <a:lstStyle/>
          <a:p>
            <a:pPr algn="ctr"/>
            <a:r>
              <a:rPr lang="en-US" sz="2500" dirty="0">
                <a:solidFill>
                  <a:schemeClr val="tx1">
                    <a:lumMod val="65000"/>
                    <a:lumOff val="35000"/>
                  </a:schemeClr>
                </a:solidFill>
                <a:latin typeface="Roboto" panose="02000000000000000000" pitchFamily="2" charset="0"/>
                <a:ea typeface="Roboto" panose="02000000000000000000" pitchFamily="2" charset="0"/>
                <a:cs typeface="Nirmala UI Semilight" panose="020B0402040204020203" pitchFamily="34" charset="0"/>
              </a:rPr>
              <a:t>Imagine being an bachelor living in rented apartment in Bangalore and working in a hectic corporate environment</a:t>
            </a:r>
          </a:p>
        </p:txBody>
      </p:sp>
      <p:sp>
        <p:nvSpPr>
          <p:cNvPr id="2" name="TextBox 1">
            <a:extLst>
              <a:ext uri="{FF2B5EF4-FFF2-40B4-BE49-F238E27FC236}">
                <a16:creationId xmlns:a16="http://schemas.microsoft.com/office/drawing/2014/main" id="{46BF551F-387A-4261-930F-D4E516A1EB60}"/>
              </a:ext>
            </a:extLst>
          </p:cNvPr>
          <p:cNvSpPr txBox="1"/>
          <p:nvPr/>
        </p:nvSpPr>
        <p:spPr>
          <a:xfrm>
            <a:off x="4222139" y="0"/>
            <a:ext cx="4507710" cy="1015663"/>
          </a:xfrm>
          <a:prstGeom prst="rect">
            <a:avLst/>
          </a:prstGeom>
          <a:noFill/>
        </p:spPr>
        <p:txBody>
          <a:bodyPr wrap="square" rtlCol="0">
            <a:spAutoFit/>
          </a:bodyPr>
          <a:lstStyle/>
          <a:p>
            <a:r>
              <a:rPr lang="en-US" sz="6000" b="1" dirty="0">
                <a:latin typeface="Nirmala UI" panose="020B0502040204020203" pitchFamily="34" charset="0"/>
                <a:ea typeface="Nirmala UI" panose="020B0502040204020203" pitchFamily="34" charset="0"/>
                <a:cs typeface="Nirmala UI" panose="020B0502040204020203" pitchFamily="34" charset="0"/>
              </a:rPr>
              <a:t>Problem</a:t>
            </a:r>
          </a:p>
        </p:txBody>
      </p:sp>
    </p:spTree>
    <p:extLst>
      <p:ext uri="{BB962C8B-B14F-4D97-AF65-F5344CB8AC3E}">
        <p14:creationId xmlns:p14="http://schemas.microsoft.com/office/powerpoint/2010/main" val="324622100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4FBB5B-D804-45EB-B361-CE82C94AE4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23966" y="837937"/>
            <a:ext cx="2668430" cy="2668430"/>
          </a:xfrm>
          <a:prstGeom prst="rect">
            <a:avLst/>
          </a:prstGeom>
        </p:spPr>
      </p:pic>
      <p:pic>
        <p:nvPicPr>
          <p:cNvPr id="11" name="Picture 10">
            <a:extLst>
              <a:ext uri="{FF2B5EF4-FFF2-40B4-BE49-F238E27FC236}">
                <a16:creationId xmlns:a16="http://schemas.microsoft.com/office/drawing/2014/main" id="{1C612CF5-221E-4B0B-9778-056C1B7D007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8804" t="13806" r="23315" b="34184"/>
          <a:stretch/>
        </p:blipFill>
        <p:spPr>
          <a:xfrm>
            <a:off x="9226444" y="4091795"/>
            <a:ext cx="2574173" cy="2313131"/>
          </a:xfrm>
          <a:prstGeom prst="rect">
            <a:avLst/>
          </a:prstGeom>
        </p:spPr>
      </p:pic>
      <p:pic>
        <p:nvPicPr>
          <p:cNvPr id="15" name="Picture 14">
            <a:extLst>
              <a:ext uri="{FF2B5EF4-FFF2-40B4-BE49-F238E27FC236}">
                <a16:creationId xmlns:a16="http://schemas.microsoft.com/office/drawing/2014/main" id="{19A101B8-8AD8-4637-AE21-2D57A80B6E8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8968" t="32473" r="-761" b="27255"/>
          <a:stretch/>
        </p:blipFill>
        <p:spPr>
          <a:xfrm>
            <a:off x="4624608" y="4836343"/>
            <a:ext cx="3380353" cy="1483033"/>
          </a:xfrm>
          <a:prstGeom prst="rect">
            <a:avLst/>
          </a:prstGeom>
        </p:spPr>
      </p:pic>
      <p:pic>
        <p:nvPicPr>
          <p:cNvPr id="17" name="Picture 16">
            <a:extLst>
              <a:ext uri="{FF2B5EF4-FFF2-40B4-BE49-F238E27FC236}">
                <a16:creationId xmlns:a16="http://schemas.microsoft.com/office/drawing/2014/main" id="{132F4084-D007-48D4-B4B6-67FD58018E0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1015" y="1464543"/>
            <a:ext cx="2041824" cy="2041824"/>
          </a:xfrm>
          <a:prstGeom prst="rect">
            <a:avLst/>
          </a:prstGeom>
        </p:spPr>
      </p:pic>
      <p:pic>
        <p:nvPicPr>
          <p:cNvPr id="19" name="Picture 18">
            <a:extLst>
              <a:ext uri="{FF2B5EF4-FFF2-40B4-BE49-F238E27FC236}">
                <a16:creationId xmlns:a16="http://schemas.microsoft.com/office/drawing/2014/main" id="{CC38686E-AA32-4FD8-9B7B-141D2A3A289F}"/>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b="20720"/>
          <a:stretch/>
        </p:blipFill>
        <p:spPr>
          <a:xfrm>
            <a:off x="677522" y="4091795"/>
            <a:ext cx="2725603" cy="2160856"/>
          </a:xfrm>
          <a:prstGeom prst="rect">
            <a:avLst/>
          </a:prstGeom>
        </p:spPr>
      </p:pic>
      <p:pic>
        <p:nvPicPr>
          <p:cNvPr id="7" name="Picture 6">
            <a:extLst>
              <a:ext uri="{FF2B5EF4-FFF2-40B4-BE49-F238E27FC236}">
                <a16:creationId xmlns:a16="http://schemas.microsoft.com/office/drawing/2014/main" id="{3DF4F2B0-5615-468D-AD78-09B8D7DF8FB8}"/>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8311" t="17036" r="9141" b="14543"/>
          <a:stretch/>
        </p:blipFill>
        <p:spPr>
          <a:xfrm>
            <a:off x="3983412" y="837937"/>
            <a:ext cx="4277363" cy="3545332"/>
          </a:xfrm>
          <a:prstGeom prst="rect">
            <a:avLst/>
          </a:prstGeom>
          <a:ln>
            <a:noFill/>
          </a:ln>
        </p:spPr>
      </p:pic>
      <p:sp>
        <p:nvSpPr>
          <p:cNvPr id="21" name="TextBox 20">
            <a:extLst>
              <a:ext uri="{FF2B5EF4-FFF2-40B4-BE49-F238E27FC236}">
                <a16:creationId xmlns:a16="http://schemas.microsoft.com/office/drawing/2014/main" id="{5F254110-2BA8-453B-ACB6-F6EED0EB95A7}"/>
              </a:ext>
            </a:extLst>
          </p:cNvPr>
          <p:cNvSpPr txBox="1"/>
          <p:nvPr/>
        </p:nvSpPr>
        <p:spPr>
          <a:xfrm>
            <a:off x="979859" y="253162"/>
            <a:ext cx="10232281" cy="584775"/>
          </a:xfrm>
          <a:prstGeom prst="rect">
            <a:avLst/>
          </a:prstGeom>
          <a:noFill/>
        </p:spPr>
        <p:txBody>
          <a:bodyPr wrap="square" rtlCol="0">
            <a:spAutoFit/>
          </a:bodyPr>
          <a:lstStyle/>
          <a:p>
            <a:pPr algn="ctr"/>
            <a:r>
              <a:rPr lang="en-US" sz="3200" dirty="0">
                <a:solidFill>
                  <a:schemeClr val="tx1">
                    <a:lumMod val="65000"/>
                    <a:lumOff val="35000"/>
                  </a:schemeClr>
                </a:solidFill>
                <a:latin typeface="Roboto" panose="02000000000000000000" pitchFamily="2" charset="0"/>
                <a:ea typeface="Roboto" panose="02000000000000000000" pitchFamily="2" charset="0"/>
                <a:cs typeface="Nirmala UI Semilight" panose="020B0402040204020203" pitchFamily="34" charset="0"/>
              </a:rPr>
              <a:t>You might be someone running a household</a:t>
            </a:r>
          </a:p>
        </p:txBody>
      </p:sp>
    </p:spTree>
    <p:extLst>
      <p:ext uri="{BB962C8B-B14F-4D97-AF65-F5344CB8AC3E}">
        <p14:creationId xmlns:p14="http://schemas.microsoft.com/office/powerpoint/2010/main" val="393440522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1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5A06FB8-9366-400D-AB39-6101322F4611}"/>
              </a:ext>
            </a:extLst>
          </p:cNvPr>
          <p:cNvSpPr txBox="1"/>
          <p:nvPr/>
        </p:nvSpPr>
        <p:spPr>
          <a:xfrm>
            <a:off x="6447192" y="1667321"/>
            <a:ext cx="5395939" cy="3693319"/>
          </a:xfrm>
          <a:prstGeom prst="rect">
            <a:avLst/>
          </a:prstGeom>
          <a:noFill/>
        </p:spPr>
        <p:txBody>
          <a:bodyPr wrap="square" rtlCol="0">
            <a:spAutoFit/>
          </a:bodyPr>
          <a:lstStyle/>
          <a:p>
            <a:r>
              <a:rPr lang="en-US" dirty="0">
                <a:solidFill>
                  <a:schemeClr val="tx1">
                    <a:lumMod val="65000"/>
                    <a:lumOff val="35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There are so many expenses to keep track of :</a:t>
            </a:r>
          </a:p>
          <a:p>
            <a:endParaRPr lang="en-US" dirty="0">
              <a:solidFill>
                <a:schemeClr val="tx1">
                  <a:lumMod val="65000"/>
                  <a:lumOff val="35000"/>
                </a:schemeClr>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pPr marL="285750" indent="-285750">
              <a:buFont typeface="Arial" panose="020B0604020202020204" pitchFamily="34" charset="0"/>
              <a:buChar char="•"/>
            </a:pPr>
            <a:r>
              <a:rPr lang="en-US" dirty="0">
                <a:solidFill>
                  <a:schemeClr val="tx1">
                    <a:lumMod val="65000"/>
                    <a:lumOff val="35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Salary management of manual helpers</a:t>
            </a:r>
          </a:p>
          <a:p>
            <a:pPr marL="285750" indent="-285750">
              <a:buFont typeface="Arial" panose="020B0604020202020204" pitchFamily="34" charset="0"/>
              <a:buChar char="•"/>
            </a:pPr>
            <a:r>
              <a:rPr lang="en-US" dirty="0">
                <a:solidFill>
                  <a:schemeClr val="tx1">
                    <a:lumMod val="65000"/>
                    <a:lumOff val="35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Subscription services</a:t>
            </a:r>
          </a:p>
          <a:p>
            <a:pPr marL="285750" indent="-285750">
              <a:buFont typeface="Arial" panose="020B0604020202020204" pitchFamily="34" charset="0"/>
              <a:buChar char="•"/>
            </a:pPr>
            <a:r>
              <a:rPr lang="en-US" dirty="0">
                <a:solidFill>
                  <a:schemeClr val="tx1">
                    <a:lumMod val="65000"/>
                    <a:lumOff val="35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Utilities like water and electricity bill</a:t>
            </a:r>
          </a:p>
          <a:p>
            <a:pPr marL="285750" indent="-285750">
              <a:buFont typeface="Arial" panose="020B0604020202020204" pitchFamily="34" charset="0"/>
              <a:buChar char="•"/>
            </a:pPr>
            <a:r>
              <a:rPr lang="en-US" dirty="0">
                <a:solidFill>
                  <a:schemeClr val="tx1">
                    <a:lumMod val="65000"/>
                    <a:lumOff val="35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Personal maintenance</a:t>
            </a:r>
          </a:p>
          <a:p>
            <a:pPr marL="285750" indent="-285750">
              <a:buFont typeface="Arial" panose="020B0604020202020204" pitchFamily="34" charset="0"/>
              <a:buChar char="•"/>
            </a:pPr>
            <a:r>
              <a:rPr lang="en-US" dirty="0">
                <a:solidFill>
                  <a:schemeClr val="tx1">
                    <a:lumMod val="65000"/>
                    <a:lumOff val="35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Lodging</a:t>
            </a:r>
          </a:p>
          <a:p>
            <a:pPr marL="285750" indent="-285750">
              <a:buFont typeface="Arial" panose="020B0604020202020204" pitchFamily="34" charset="0"/>
              <a:buChar char="•"/>
            </a:pPr>
            <a:r>
              <a:rPr lang="en-US" dirty="0">
                <a:solidFill>
                  <a:schemeClr val="tx1">
                    <a:lumMod val="65000"/>
                    <a:lumOff val="35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Daily expenses </a:t>
            </a:r>
          </a:p>
          <a:p>
            <a:pPr marL="285750" indent="-285750">
              <a:buFont typeface="Arial" panose="020B0604020202020204" pitchFamily="34" charset="0"/>
              <a:buChar char="•"/>
            </a:pPr>
            <a:r>
              <a:rPr lang="en-US" dirty="0">
                <a:solidFill>
                  <a:schemeClr val="tx1">
                    <a:lumMod val="65000"/>
                    <a:lumOff val="35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One time expenses </a:t>
            </a:r>
          </a:p>
          <a:p>
            <a:pPr marL="285750" indent="-285750">
              <a:buFont typeface="Arial" panose="020B0604020202020204" pitchFamily="34" charset="0"/>
              <a:buChar char="•"/>
            </a:pPr>
            <a:r>
              <a:rPr lang="en-US" dirty="0">
                <a:solidFill>
                  <a:schemeClr val="tx1">
                    <a:lumMod val="65000"/>
                    <a:lumOff val="35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EMIs/insurances</a:t>
            </a:r>
          </a:p>
          <a:p>
            <a:endParaRPr lang="en-US" dirty="0">
              <a:solidFill>
                <a:schemeClr val="tx1">
                  <a:lumMod val="65000"/>
                  <a:lumOff val="35000"/>
                </a:schemeClr>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dirty="0">
                <a:solidFill>
                  <a:schemeClr val="tx1">
                    <a:lumMod val="65000"/>
                    <a:lumOff val="35000"/>
                  </a:schemeClr>
                </a:solidFill>
                <a:latin typeface="Nirmala UI Semilight" panose="020B0402040204020203" pitchFamily="34" charset="0"/>
                <a:ea typeface="Nirmala UI Semilight" panose="020B0402040204020203" pitchFamily="34" charset="0"/>
                <a:cs typeface="Nirmala UI Semilight" panose="020B0402040204020203" pitchFamily="34" charset="0"/>
              </a:rPr>
              <a:t>Its so easy to get messy. As a result, the expenditure analysis gets more complex.</a:t>
            </a:r>
          </a:p>
        </p:txBody>
      </p:sp>
      <p:pic>
        <p:nvPicPr>
          <p:cNvPr id="13" name="Picture 12">
            <a:extLst>
              <a:ext uri="{FF2B5EF4-FFF2-40B4-BE49-F238E27FC236}">
                <a16:creationId xmlns:a16="http://schemas.microsoft.com/office/drawing/2014/main" id="{7382E798-D3D0-44E5-8B90-40EF828E748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5882640" cy="6858000"/>
          </a:xfrm>
          <a:prstGeom prst="rect">
            <a:avLst/>
          </a:prstGeom>
        </p:spPr>
      </p:pic>
    </p:spTree>
    <p:extLst>
      <p:ext uri="{BB962C8B-B14F-4D97-AF65-F5344CB8AC3E}">
        <p14:creationId xmlns:p14="http://schemas.microsoft.com/office/powerpoint/2010/main" val="359196104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animEffect transition="in" filter="fade">
                                      <p:cBhvr>
                                        <p:cTn id="17" dur="500"/>
                                        <p:tgtEl>
                                          <p:spTgt spid="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animEffect transition="in" filter="fade">
                                      <p:cBhvr>
                                        <p:cTn id="27" dur="500"/>
                                        <p:tgtEl>
                                          <p:spTgt spid="1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6" end="6"/>
                                            </p:txEl>
                                          </p:spTgt>
                                        </p:tgtEl>
                                        <p:attrNameLst>
                                          <p:attrName>style.visibility</p:attrName>
                                        </p:attrNameLst>
                                      </p:cBhvr>
                                      <p:to>
                                        <p:strVal val="visible"/>
                                      </p:to>
                                    </p:set>
                                    <p:animEffect transition="in" filter="fade">
                                      <p:cBhvr>
                                        <p:cTn id="32" dur="500"/>
                                        <p:tgtEl>
                                          <p:spTgt spid="11">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xEl>
                                              <p:pRg st="7" end="7"/>
                                            </p:txEl>
                                          </p:spTgt>
                                        </p:tgtEl>
                                        <p:attrNameLst>
                                          <p:attrName>style.visibility</p:attrName>
                                        </p:attrNameLst>
                                      </p:cBhvr>
                                      <p:to>
                                        <p:strVal val="visible"/>
                                      </p:to>
                                    </p:set>
                                    <p:animEffect transition="in" filter="fade">
                                      <p:cBhvr>
                                        <p:cTn id="37" dur="500"/>
                                        <p:tgtEl>
                                          <p:spTgt spid="11">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xEl>
                                              <p:pRg st="8" end="8"/>
                                            </p:txEl>
                                          </p:spTgt>
                                        </p:tgtEl>
                                        <p:attrNameLst>
                                          <p:attrName>style.visibility</p:attrName>
                                        </p:attrNameLst>
                                      </p:cBhvr>
                                      <p:to>
                                        <p:strVal val="visible"/>
                                      </p:to>
                                    </p:set>
                                    <p:animEffect transition="in" filter="fade">
                                      <p:cBhvr>
                                        <p:cTn id="42" dur="500"/>
                                        <p:tgtEl>
                                          <p:spTgt spid="11">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xEl>
                                              <p:pRg st="9" end="9"/>
                                            </p:txEl>
                                          </p:spTgt>
                                        </p:tgtEl>
                                        <p:attrNameLst>
                                          <p:attrName>style.visibility</p:attrName>
                                        </p:attrNameLst>
                                      </p:cBhvr>
                                      <p:to>
                                        <p:strVal val="visible"/>
                                      </p:to>
                                    </p:set>
                                    <p:animEffect transition="in" filter="fade">
                                      <p:cBhvr>
                                        <p:cTn id="47" dur="500"/>
                                        <p:tgtEl>
                                          <p:spTgt spid="11">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xEl>
                                              <p:pRg st="11" end="11"/>
                                            </p:txEl>
                                          </p:spTgt>
                                        </p:tgtEl>
                                        <p:attrNameLst>
                                          <p:attrName>style.visibility</p:attrName>
                                        </p:attrNameLst>
                                      </p:cBhvr>
                                      <p:to>
                                        <p:strVal val="visible"/>
                                      </p:to>
                                    </p:set>
                                    <p:animEffect transition="in" filter="fade">
                                      <p:cBhvr>
                                        <p:cTn id="52"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1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08F889-D37E-47EB-8EE3-03C07D6C9F3E}"/>
              </a:ext>
            </a:extLst>
          </p:cNvPr>
          <p:cNvSpPr txBox="1"/>
          <p:nvPr/>
        </p:nvSpPr>
        <p:spPr>
          <a:xfrm>
            <a:off x="6488934" y="1169297"/>
            <a:ext cx="5122843" cy="4708981"/>
          </a:xfrm>
          <a:prstGeom prst="rect">
            <a:avLst/>
          </a:prstGeom>
          <a:solidFill>
            <a:schemeClr val="bg1"/>
          </a:solidFill>
          <a:ln>
            <a:solidFill>
              <a:schemeClr val="tx1"/>
            </a:solidFill>
          </a:ln>
        </p:spPr>
        <p:txBody>
          <a:bodyPr wrap="square" rtlCol="0">
            <a:spAutoFit/>
          </a:bodyPr>
          <a:lstStyle/>
          <a:p>
            <a:r>
              <a:rPr lang="en-US" sz="3000" b="1" dirty="0">
                <a:solidFill>
                  <a:srgbClr val="FF0000"/>
                </a:solidFill>
                <a:latin typeface="Nirmala UI" panose="020B0502040204020203" pitchFamily="34" charset="0"/>
                <a:ea typeface="Nirmala UI" panose="020B0502040204020203" pitchFamily="34" charset="0"/>
                <a:cs typeface="Nirmala UI" panose="020B0502040204020203" pitchFamily="34" charset="0"/>
              </a:rPr>
              <a:t>Solution:</a:t>
            </a:r>
          </a:p>
          <a:p>
            <a:endParaRPr lang="en-US" sz="3000" dirty="0">
              <a:solidFill>
                <a:schemeClr val="tx1">
                  <a:lumMod val="65000"/>
                  <a:lumOff val="35000"/>
                </a:schemeClr>
              </a:solidFill>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3000" dirty="0">
                <a:solidFill>
                  <a:schemeClr val="tx1">
                    <a:lumMod val="65000"/>
                    <a:lumOff val="35000"/>
                  </a:schemeClr>
                </a:solidFill>
                <a:effectLst/>
                <a:latin typeface="Nirmala UI Semilight" panose="020B0402040204020203" pitchFamily="34" charset="0"/>
                <a:ea typeface="Nirmala UI Semilight" panose="020B0402040204020203" pitchFamily="34" charset="0"/>
                <a:cs typeface="Nirmala UI Semilight" panose="020B0402040204020203" pitchFamily="34" charset="0"/>
              </a:rPr>
              <a:t>The idea is to bring all different kind of expenses under one app-based digital platform making it possible to keep a record of every purchase, whether it is a service, commodity, utility or lodging. </a:t>
            </a:r>
          </a:p>
        </p:txBody>
      </p:sp>
      <p:pic>
        <p:nvPicPr>
          <p:cNvPr id="3" name="Picture 2">
            <a:extLst>
              <a:ext uri="{FF2B5EF4-FFF2-40B4-BE49-F238E27FC236}">
                <a16:creationId xmlns:a16="http://schemas.microsoft.com/office/drawing/2014/main" id="{40C66354-6AD8-49CE-A05F-16ECF3ADAA9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4600" y="1169297"/>
            <a:ext cx="4749791" cy="4708981"/>
          </a:xfrm>
          <a:prstGeom prst="rect">
            <a:avLst/>
          </a:prstGeom>
          <a:ln>
            <a:solidFill>
              <a:schemeClr val="tx1"/>
            </a:solidFill>
          </a:ln>
        </p:spPr>
      </p:pic>
    </p:spTree>
    <p:extLst>
      <p:ext uri="{BB962C8B-B14F-4D97-AF65-F5344CB8AC3E}">
        <p14:creationId xmlns:p14="http://schemas.microsoft.com/office/powerpoint/2010/main" val="48860323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ECDF70-D2FC-4D91-8BF0-795847158214}"/>
              </a:ext>
            </a:extLst>
          </p:cNvPr>
          <p:cNvSpPr txBox="1"/>
          <p:nvPr/>
        </p:nvSpPr>
        <p:spPr>
          <a:xfrm>
            <a:off x="487018" y="381000"/>
            <a:ext cx="5118652" cy="6001643"/>
          </a:xfrm>
          <a:prstGeom prst="rect">
            <a:avLst/>
          </a:prstGeom>
          <a:noFill/>
        </p:spPr>
        <p:txBody>
          <a:bodyPr wrap="square" rtlCol="0">
            <a:spAutoFit/>
          </a:bodyPr>
          <a:lstStyle/>
          <a:p>
            <a:r>
              <a:rPr lang="en-US" sz="2400" b="1" dirty="0">
                <a:latin typeface="Nirmala UI" panose="020B0502040204020203" pitchFamily="34" charset="0"/>
                <a:ea typeface="Nirmala UI" panose="020B0502040204020203" pitchFamily="34" charset="0"/>
                <a:cs typeface="Nirmala UI" panose="020B0502040204020203" pitchFamily="34" charset="0"/>
              </a:rPr>
              <a:t>How does the solution innovative?</a:t>
            </a:r>
          </a:p>
          <a:p>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provides a pre-planned architecture for entering the expenses in a categorical manner. It then eases the whole process for user by generating complete analysis of expenditure based on the information entered. </a:t>
            </a:r>
          </a:p>
          <a:p>
            <a:endPar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endParaRPr>
          </a:p>
          <a:p>
            <a:r>
              <a:rPr lang="en-US" sz="2400" b="1" dirty="0">
                <a:latin typeface="Nirmala UI" panose="020B0502040204020203" pitchFamily="34" charset="0"/>
                <a:ea typeface="Nirmala UI" panose="020B0502040204020203" pitchFamily="34" charset="0"/>
                <a:cs typeface="Nirmala UI" panose="020B0502040204020203" pitchFamily="34" charset="0"/>
              </a:rPr>
              <a:t>Is it doable in the given time frame?</a:t>
            </a:r>
          </a:p>
          <a:p>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The idea is simple and doesn’t require any extensive research or technological resources which is the implementation of this project is doable in given time frame. </a:t>
            </a:r>
          </a:p>
        </p:txBody>
      </p:sp>
      <p:pic>
        <p:nvPicPr>
          <p:cNvPr id="13" name="Picture 12">
            <a:extLst>
              <a:ext uri="{FF2B5EF4-FFF2-40B4-BE49-F238E27FC236}">
                <a16:creationId xmlns:a16="http://schemas.microsoft.com/office/drawing/2014/main" id="{9D916A45-57F6-436B-9177-653C868009E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01748" y="333821"/>
            <a:ext cx="6096000" cy="6096000"/>
          </a:xfrm>
          <a:prstGeom prst="rect">
            <a:avLst/>
          </a:prstGeom>
        </p:spPr>
      </p:pic>
    </p:spTree>
    <p:extLst>
      <p:ext uri="{BB962C8B-B14F-4D97-AF65-F5344CB8AC3E}">
        <p14:creationId xmlns:p14="http://schemas.microsoft.com/office/powerpoint/2010/main" val="109892446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1112</TotalTime>
  <Words>745</Words>
  <Application>Microsoft Office PowerPoint</Application>
  <PresentationFormat>Widescreen</PresentationFormat>
  <Paragraphs>58</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Calibri</vt:lpstr>
      <vt:lpstr>Nirmala UI</vt:lpstr>
      <vt:lpstr>Calibri Light</vt:lpstr>
      <vt:lpstr>Arial</vt:lpstr>
      <vt:lpstr>Nirmala UI Semilight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DIKSHANT DWIVEDI</dc:creator>
  <cp:lastModifiedBy>DIKSHANT DWIVEDI</cp:lastModifiedBy>
  <cp:revision>95</cp:revision>
  <dcterms:created xsi:type="dcterms:W3CDTF">2021-02-14T05:39:17Z</dcterms:created>
  <dcterms:modified xsi:type="dcterms:W3CDTF">2022-05-02T06:50:21Z</dcterms:modified>
</cp:coreProperties>
</file>